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0" r:id="rId1"/>
  </p:sldMasterIdLst>
  <p:notesMasterIdLst>
    <p:notesMasterId r:id="rId3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89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3D993CE-8DED-46C9-BAB6-5B72BFCB4476}">
  <a:tblStyle styleId="{A3D993CE-8DED-46C9-BAB6-5B72BFCB447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96" y="76"/>
      </p:cViewPr>
      <p:guideLst>
        <p:guide orient="horz" pos="2189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78745fa04d_4_28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g278745fa04d_4_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278745fa04d_3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278745fa04d_3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278745fa04d_3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278745fa04d_3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278745fa04d_3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278745fa04d_3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278745fa04d_3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278745fa04d_3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278745fa04d_3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278745fa04d_3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278745fa04d_3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278745fa04d_3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278745fa04d_3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278745fa04d_3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278745fa04d_3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278745fa04d_3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278751927ec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278751927ec_0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278745fa04d_4_2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278745fa04d_4_2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278745fa04d_4_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5" name="Google Shape;425;g278745fa04d_4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278745fa04d_4_1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" name="Google Shape;434;g278745fa04d_4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278745fa04d_4_1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g278745fa04d_4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278745fa04d_4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1" name="Google Shape;451;g278745fa04d_4_1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g278745fa04d_4_13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/>
              <a:t>23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278745fa04d_4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6" name="Google Shape;466;g278745fa04d_4_16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" name="Google Shape;467;g278745fa04d_4_16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/>
              <a:t>24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278745fa04d_4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6" name="Google Shape;476;g278745fa04d_4_18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7" name="Google Shape;477;g278745fa04d_4_18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/>
              <a:t>25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278751927ec_1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8" name="Google Shape;488;g278751927ec_1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27884761823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7" name="Google Shape;497;g27884761823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27884761823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27884761823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2ed5f116621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Google Shape;534;g2ed5f116621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ecf95bf41b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g2ecf95bf41b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2ed5f116621_0_1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2ed5f116621_0_1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27884761823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8" name="Google Shape;608;g27884761823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9" name="Google Shape;619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78745fa04d_5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g278745fa04d_5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278751927e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278751927e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278745fa04d_3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278745fa04d_3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空白">
  <p:cSld name="空白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15" name="Google Shape;15;p2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图片与标题" type="picTx">
  <p:cSld name="PICTURE_WITH_CAPTION_TEX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1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icrosoft Yahe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1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80" name="Google Shape;80;p11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1" name="Google Shape;81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标题和竖排文字" type="vertTx">
  <p:cSld name="VERTICAL_TEXT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2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7" name="Google Shape;87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垂直排列标题与&#10;文本" type="vertTitleAndTx">
  <p:cSld name="VERTICAL_TITLE_AND_VERTICAL_TEXT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3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3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3" name="Google Shape;93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空白">
  <p:cSld name="1_空白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grpSp>
        <p:nvGrpSpPr>
          <p:cNvPr id="20" name="Google Shape;20;p3"/>
          <p:cNvGrpSpPr/>
          <p:nvPr/>
        </p:nvGrpSpPr>
        <p:grpSpPr>
          <a:xfrm>
            <a:off x="0" y="114300"/>
            <a:ext cx="5343525" cy="633412"/>
            <a:chOff x="0" y="209550"/>
            <a:chExt cx="5343525" cy="538162"/>
          </a:xfrm>
        </p:grpSpPr>
        <p:grpSp>
          <p:nvGrpSpPr>
            <p:cNvPr id="21" name="Google Shape;21;p3"/>
            <p:cNvGrpSpPr/>
            <p:nvPr/>
          </p:nvGrpSpPr>
          <p:grpSpPr>
            <a:xfrm>
              <a:off x="0" y="209550"/>
              <a:ext cx="1685924" cy="538162"/>
              <a:chOff x="0" y="323850"/>
              <a:chExt cx="658032" cy="423862"/>
            </a:xfrm>
          </p:grpSpPr>
          <p:sp>
            <p:nvSpPr>
              <p:cNvPr id="22" name="Google Shape;22;p3"/>
              <p:cNvSpPr/>
              <p:nvPr/>
            </p:nvSpPr>
            <p:spPr>
              <a:xfrm>
                <a:off x="0" y="323850"/>
                <a:ext cx="171450" cy="423862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baseline="-25000">
                  <a:solidFill>
                    <a:schemeClr val="lt1"/>
                  </a:solidFill>
                  <a:latin typeface="Microsoft Yahei"/>
                  <a:ea typeface="Microsoft Yahei"/>
                  <a:cs typeface="Microsoft Yahei"/>
                  <a:sym typeface="Microsoft Yahei"/>
                </a:endParaRPr>
              </a:p>
            </p:txBody>
          </p:sp>
          <p:sp>
            <p:nvSpPr>
              <p:cNvPr id="23" name="Google Shape;23;p3"/>
              <p:cNvSpPr/>
              <p:nvPr/>
            </p:nvSpPr>
            <p:spPr>
              <a:xfrm>
                <a:off x="171450" y="323850"/>
                <a:ext cx="149225" cy="423862"/>
              </a:xfrm>
              <a:prstGeom prst="rect">
                <a:avLst/>
              </a:prstGeom>
              <a:solidFill>
                <a:srgbClr val="F1728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baseline="-25000">
                  <a:solidFill>
                    <a:schemeClr val="lt1"/>
                  </a:solidFill>
                  <a:latin typeface="Microsoft Yahei"/>
                  <a:ea typeface="Microsoft Yahei"/>
                  <a:cs typeface="Microsoft Yahei"/>
                  <a:sym typeface="Microsoft Yahei"/>
                </a:endParaRPr>
              </a:p>
            </p:txBody>
          </p:sp>
          <p:sp>
            <p:nvSpPr>
              <p:cNvPr id="24" name="Google Shape;24;p3"/>
              <p:cNvSpPr/>
              <p:nvPr/>
            </p:nvSpPr>
            <p:spPr>
              <a:xfrm>
                <a:off x="320676" y="323850"/>
                <a:ext cx="114300" cy="423862"/>
              </a:xfrm>
              <a:prstGeom prst="rect">
                <a:avLst/>
              </a:prstGeom>
              <a:solidFill>
                <a:srgbClr val="AE112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baseline="-25000">
                  <a:solidFill>
                    <a:schemeClr val="lt1"/>
                  </a:solidFill>
                  <a:latin typeface="Microsoft Yahei"/>
                  <a:ea typeface="Microsoft Yahei"/>
                  <a:cs typeface="Microsoft Yahei"/>
                  <a:sym typeface="Microsoft Yahei"/>
                </a:endParaRPr>
              </a:p>
            </p:txBody>
          </p:sp>
          <p:sp>
            <p:nvSpPr>
              <p:cNvPr id="25" name="Google Shape;25;p3"/>
              <p:cNvSpPr/>
              <p:nvPr/>
            </p:nvSpPr>
            <p:spPr>
              <a:xfrm>
                <a:off x="434975" y="323850"/>
                <a:ext cx="95250" cy="423862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baseline="-25000">
                  <a:solidFill>
                    <a:schemeClr val="lt1"/>
                  </a:solidFill>
                  <a:latin typeface="Microsoft Yahei"/>
                  <a:ea typeface="Microsoft Yahei"/>
                  <a:cs typeface="Microsoft Yahei"/>
                  <a:sym typeface="Microsoft Yahei"/>
                </a:endParaRPr>
              </a:p>
            </p:txBody>
          </p:sp>
          <p:sp>
            <p:nvSpPr>
              <p:cNvPr id="26" name="Google Shape;26;p3"/>
              <p:cNvSpPr/>
              <p:nvPr/>
            </p:nvSpPr>
            <p:spPr>
              <a:xfrm>
                <a:off x="530225" y="323850"/>
                <a:ext cx="72042" cy="423862"/>
              </a:xfrm>
              <a:prstGeom prst="rect">
                <a:avLst/>
              </a:prstGeom>
              <a:solidFill>
                <a:srgbClr val="AE112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baseline="-25000">
                  <a:solidFill>
                    <a:schemeClr val="lt1"/>
                  </a:solidFill>
                  <a:latin typeface="Microsoft Yahei"/>
                  <a:ea typeface="Microsoft Yahei"/>
                  <a:cs typeface="Microsoft Yahei"/>
                  <a:sym typeface="Microsoft Yahei"/>
                </a:endParaRPr>
              </a:p>
            </p:txBody>
          </p:sp>
          <p:sp>
            <p:nvSpPr>
              <p:cNvPr id="27" name="Google Shape;27;p3"/>
              <p:cNvSpPr/>
              <p:nvPr/>
            </p:nvSpPr>
            <p:spPr>
              <a:xfrm>
                <a:off x="602267" y="323850"/>
                <a:ext cx="55765" cy="423862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baseline="-25000">
                  <a:solidFill>
                    <a:schemeClr val="lt1"/>
                  </a:solidFill>
                  <a:latin typeface="Microsoft Yahei"/>
                  <a:ea typeface="Microsoft Yahei"/>
                  <a:cs typeface="Microsoft Yahei"/>
                  <a:sym typeface="Microsoft Yahei"/>
                </a:endParaRPr>
              </a:p>
            </p:txBody>
          </p:sp>
        </p:grpSp>
        <p:sp>
          <p:nvSpPr>
            <p:cNvPr id="28" name="Google Shape;28;p3"/>
            <p:cNvSpPr/>
            <p:nvPr/>
          </p:nvSpPr>
          <p:spPr>
            <a:xfrm>
              <a:off x="1685925" y="719931"/>
              <a:ext cx="3657600" cy="2743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</p:grpSp>
      <p:sp>
        <p:nvSpPr>
          <p:cNvPr id="29" name="Google Shape;29;p3"/>
          <p:cNvSpPr txBox="1">
            <a:spLocks noGrp="1"/>
          </p:cNvSpPr>
          <p:nvPr>
            <p:ph type="title"/>
          </p:nvPr>
        </p:nvSpPr>
        <p:spPr>
          <a:xfrm>
            <a:off x="2008304" y="107950"/>
            <a:ext cx="4443296" cy="310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200"/>
              <a:buFont typeface="Microsoft Yahei"/>
              <a:buNone/>
              <a:defRPr sz="2200" b="1" i="0">
                <a:solidFill>
                  <a:srgbClr val="7F7F7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body" idx="1"/>
          </p:nvPr>
        </p:nvSpPr>
        <p:spPr>
          <a:xfrm>
            <a:off x="2033704" y="452769"/>
            <a:ext cx="2600325" cy="200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 b="1" i="0">
                <a:solidFill>
                  <a:srgbClr val="7F7F7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5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标题幻灯片" type="title">
  <p:cSld name="TITLE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icrosoft Yahe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标题和内容" type="obj">
  <p:cSld name="OBJEC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节标题" type="secHead">
  <p:cSld name="SECTION_HEADER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icrosoft Yahe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两栏内容" type="twoObj">
  <p:cSld name="TWO_OBJECTS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比较" type="twoTxTwoObj">
  <p:cSld name="TWO_OBJECTS_WITH_TEX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8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9" name="Google Shape;59;p8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61" name="Google Shape;61;p8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2" name="Google Shape;62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仅标题" type="titleOnly">
  <p:cSld name="TITLE_ONLY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内容与标题" type="objTx">
  <p:cSld name="OBJECT_WITH_CAPTION_TEXT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icrosoft Yahe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73" name="Google Shape;73;p10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4" name="Google Shape;74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icrosoft Yahei"/>
              <a:buNone/>
              <a:defRPr sz="44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6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hyperlink" Target="https://114.80.154.45/FundStaticWeb/PublicFundF9/index.html?macf9=513050.SH_788&amp;lan=cn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2.png"/><Relationship Id="rId4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hyperlink" Target="https://114.80.154.45/FundStaticWeb/PublicFundF9/index.html?macf9=501225.OF_788&amp;lan=cn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2.png"/><Relationship Id="rId4" Type="http://schemas.openxmlformats.org/officeDocument/2006/relationships/image" Target="../media/image3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14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7820" b="782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4"/>
          <p:cNvSpPr/>
          <p:nvPr/>
        </p:nvSpPr>
        <p:spPr>
          <a:xfrm>
            <a:off x="0" y="1432560"/>
            <a:ext cx="12192000" cy="3993000"/>
          </a:xfrm>
          <a:prstGeom prst="rect">
            <a:avLst/>
          </a:prstGeom>
          <a:solidFill>
            <a:schemeClr val="accent1">
              <a:alpha val="8392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grpSp>
        <p:nvGrpSpPr>
          <p:cNvPr id="102" name="Google Shape;102;p14"/>
          <p:cNvGrpSpPr/>
          <p:nvPr/>
        </p:nvGrpSpPr>
        <p:grpSpPr>
          <a:xfrm>
            <a:off x="1265853" y="2259775"/>
            <a:ext cx="9660300" cy="3086100"/>
            <a:chOff x="1265853" y="2259775"/>
            <a:chExt cx="9660300" cy="3086100"/>
          </a:xfrm>
        </p:grpSpPr>
        <p:sp>
          <p:nvSpPr>
            <p:cNvPr id="103" name="Google Shape;103;p14"/>
            <p:cNvSpPr txBox="1"/>
            <p:nvPr/>
          </p:nvSpPr>
          <p:spPr>
            <a:xfrm>
              <a:off x="1265853" y="2259775"/>
              <a:ext cx="9660300" cy="1569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4800" b="1" i="0" u="none" strike="noStrike" cap="none">
                  <a:solidFill>
                    <a:schemeClr val="lt1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QDII LOF折价套利</a:t>
              </a:r>
              <a:endParaRPr sz="4800" b="1" i="0" u="none" strike="noStrike" cap="non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4800" b="1">
                  <a:solidFill>
                    <a:schemeClr val="lt1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及ETF溢价套利</a:t>
              </a:r>
              <a:r>
                <a:rPr lang="zh-CN" sz="4800" b="1" i="0" u="none" strike="noStrike" cap="none">
                  <a:solidFill>
                    <a:schemeClr val="lt1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研究</a:t>
              </a:r>
              <a:endParaRPr/>
            </a:p>
          </p:txBody>
        </p:sp>
        <p:cxnSp>
          <p:nvCxnSpPr>
            <p:cNvPr id="104" name="Google Shape;104;p14"/>
            <p:cNvCxnSpPr/>
            <p:nvPr/>
          </p:nvCxnSpPr>
          <p:spPr>
            <a:xfrm>
              <a:off x="2903220" y="3987463"/>
              <a:ext cx="63855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105" name="Google Shape;105;p14"/>
            <p:cNvSpPr txBox="1"/>
            <p:nvPr/>
          </p:nvSpPr>
          <p:spPr>
            <a:xfrm>
              <a:off x="3834150" y="4145275"/>
              <a:ext cx="4719300" cy="120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800" b="0" i="0" u="none" strike="noStrike" cap="none">
                  <a:solidFill>
                    <a:schemeClr val="lt1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501225.SH 景顺长城全球半导体芯片产业A</a:t>
              </a:r>
              <a:endParaRPr sz="1800" b="0" i="0" u="none" strike="noStrike" cap="non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800">
                  <a:solidFill>
                    <a:schemeClr val="lt1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513050.SH 中概互联网ETF</a:t>
              </a:r>
              <a:endParaRPr sz="18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800">
                  <a:solidFill>
                    <a:schemeClr val="lt1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任禾安妤 文杰 俞政宇</a:t>
              </a:r>
              <a:endParaRPr sz="18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" name="Google Shape;31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10636" y="5227600"/>
            <a:ext cx="6170750" cy="157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61725" y="4843675"/>
            <a:ext cx="468550" cy="40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27437" y="747725"/>
            <a:ext cx="6537125" cy="3877950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23"/>
          <p:cNvSpPr/>
          <p:nvPr/>
        </p:nvSpPr>
        <p:spPr>
          <a:xfrm>
            <a:off x="2813050" y="844550"/>
            <a:ext cx="333300" cy="238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321" name="Google Shape;321;p23"/>
          <p:cNvSpPr txBox="1">
            <a:spLocks noGrp="1"/>
          </p:cNvSpPr>
          <p:nvPr>
            <p:ph type="title"/>
          </p:nvPr>
        </p:nvSpPr>
        <p:spPr>
          <a:xfrm>
            <a:off x="1777479" y="281100"/>
            <a:ext cx="4443300" cy="3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200"/>
              <a:buFont typeface="Microsoft Yahei"/>
              <a:buNone/>
            </a:pPr>
            <a:r>
              <a:rPr lang="zh-CN" sz="2400">
                <a:solidFill>
                  <a:schemeClr val="dk1"/>
                </a:solidFill>
              </a:rPr>
              <a:t>具体实现过程</a:t>
            </a:r>
            <a:endParaRPr sz="2400">
              <a:solidFill>
                <a:schemeClr val="dk1"/>
              </a:solidFill>
            </a:endParaRPr>
          </a:p>
        </p:txBody>
      </p:sp>
      <p:pic>
        <p:nvPicPr>
          <p:cNvPr id="322" name="Google Shape;322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442050" y="137699"/>
            <a:ext cx="2438400" cy="6126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24"/>
          <p:cNvSpPr txBox="1">
            <a:spLocks noGrp="1"/>
          </p:cNvSpPr>
          <p:nvPr>
            <p:ph type="title"/>
          </p:nvPr>
        </p:nvSpPr>
        <p:spPr>
          <a:xfrm>
            <a:off x="1829234" y="251460"/>
            <a:ext cx="4443300" cy="3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200"/>
              <a:buFont typeface="Microsoft Yahei"/>
              <a:buNone/>
            </a:pPr>
            <a:r>
              <a:rPr lang="zh-CN" sz="3200">
                <a:solidFill>
                  <a:srgbClr val="595959"/>
                </a:solidFill>
              </a:rPr>
              <a:t>套利模型2</a:t>
            </a:r>
            <a:endParaRPr sz="3200">
              <a:solidFill>
                <a:srgbClr val="595959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pic>
        <p:nvPicPr>
          <p:cNvPr id="328" name="Google Shape;32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4263" y="1050"/>
            <a:ext cx="9363479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43823" y="440850"/>
            <a:ext cx="1810127" cy="548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98347" y="913175"/>
            <a:ext cx="5593574" cy="548525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24"/>
          <p:cNvSpPr txBox="1"/>
          <p:nvPr/>
        </p:nvSpPr>
        <p:spPr>
          <a:xfrm>
            <a:off x="7032625" y="5794375"/>
            <a:ext cx="1209600" cy="371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赎回费率</a:t>
            </a:r>
            <a:endParaRPr sz="180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6" name="Google Shape;33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9088" y="1323975"/>
            <a:ext cx="9013826" cy="5067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89625" y="1247775"/>
            <a:ext cx="1889500" cy="572575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25"/>
          <p:cNvSpPr txBox="1"/>
          <p:nvPr/>
        </p:nvSpPr>
        <p:spPr>
          <a:xfrm>
            <a:off x="8985250" y="2232025"/>
            <a:ext cx="1209600" cy="371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折价策略</a:t>
            </a:r>
            <a:endParaRPr sz="180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339" name="Google Shape;339;p25"/>
          <p:cNvSpPr txBox="1"/>
          <p:nvPr/>
        </p:nvSpPr>
        <p:spPr>
          <a:xfrm>
            <a:off x="8985250" y="3946525"/>
            <a:ext cx="1209600" cy="371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卖出策略</a:t>
            </a:r>
            <a:endParaRPr sz="180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340" name="Google Shape;340;p25"/>
          <p:cNvSpPr txBox="1"/>
          <p:nvPr/>
        </p:nvSpPr>
        <p:spPr>
          <a:xfrm>
            <a:off x="8985250" y="5661025"/>
            <a:ext cx="1209600" cy="371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止损策略</a:t>
            </a:r>
            <a:endParaRPr sz="180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341" name="Google Shape;341;p25"/>
          <p:cNvSpPr txBox="1">
            <a:spLocks noGrp="1"/>
          </p:cNvSpPr>
          <p:nvPr>
            <p:ph type="title"/>
          </p:nvPr>
        </p:nvSpPr>
        <p:spPr>
          <a:xfrm>
            <a:off x="1777479" y="281100"/>
            <a:ext cx="4443300" cy="3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200"/>
              <a:buFont typeface="Microsoft Yahei"/>
              <a:buNone/>
            </a:pPr>
            <a:r>
              <a:rPr lang="zh-CN" sz="2400">
                <a:solidFill>
                  <a:schemeClr val="dk1"/>
                </a:solidFill>
              </a:rPr>
              <a:t>具体实现过程</a:t>
            </a:r>
            <a:endParaRPr sz="2400">
              <a:solidFill>
                <a:schemeClr val="dk1"/>
              </a:solidFill>
            </a:endParaRPr>
          </a:p>
        </p:txBody>
      </p:sp>
      <p:pic>
        <p:nvPicPr>
          <p:cNvPr id="342" name="Google Shape;342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442050" y="137699"/>
            <a:ext cx="2438400" cy="6126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26"/>
          <p:cNvSpPr txBox="1">
            <a:spLocks noGrp="1"/>
          </p:cNvSpPr>
          <p:nvPr>
            <p:ph type="title"/>
          </p:nvPr>
        </p:nvSpPr>
        <p:spPr>
          <a:xfrm>
            <a:off x="1777479" y="281100"/>
            <a:ext cx="4443300" cy="3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200"/>
              <a:buFont typeface="Microsoft Yahei"/>
              <a:buNone/>
            </a:pPr>
            <a:r>
              <a:rPr lang="zh-CN" sz="2400">
                <a:solidFill>
                  <a:schemeClr val="dk1"/>
                </a:solidFill>
              </a:rPr>
              <a:t>套利模型：Python方法</a:t>
            </a:r>
            <a:endParaRPr sz="2400">
              <a:solidFill>
                <a:schemeClr val="dk1"/>
              </a:solidFill>
            </a:endParaRPr>
          </a:p>
        </p:txBody>
      </p:sp>
      <p:pic>
        <p:nvPicPr>
          <p:cNvPr id="348" name="Google Shape;34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3018" y="0"/>
            <a:ext cx="10825632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25375" y="0"/>
            <a:ext cx="1713275" cy="51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26"/>
          <p:cNvPicPr preferRelativeResize="0"/>
          <p:nvPr/>
        </p:nvPicPr>
        <p:blipFill rotWithShape="1">
          <a:blip r:embed="rId5">
            <a:alphaModFix/>
          </a:blip>
          <a:srcRect l="-1480" t="5830" r="1479" b="-5830"/>
          <a:stretch/>
        </p:blipFill>
        <p:spPr>
          <a:xfrm>
            <a:off x="7059620" y="5627670"/>
            <a:ext cx="5132375" cy="130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Google Shape;35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720825"/>
            <a:ext cx="12192001" cy="4273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32375" y="1720825"/>
            <a:ext cx="2459625" cy="56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97750" y="5708875"/>
            <a:ext cx="7670449" cy="456575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p27"/>
          <p:cNvSpPr txBox="1">
            <a:spLocks noGrp="1"/>
          </p:cNvSpPr>
          <p:nvPr>
            <p:ph type="title"/>
          </p:nvPr>
        </p:nvSpPr>
        <p:spPr>
          <a:xfrm>
            <a:off x="1777479" y="281100"/>
            <a:ext cx="4443300" cy="3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200"/>
              <a:buFont typeface="Microsoft Yahei"/>
              <a:buNone/>
            </a:pPr>
            <a:r>
              <a:rPr lang="zh-CN" sz="2400">
                <a:solidFill>
                  <a:schemeClr val="dk1"/>
                </a:solidFill>
              </a:rPr>
              <a:t>具体实现过程</a:t>
            </a:r>
            <a:endParaRPr sz="2400">
              <a:solidFill>
                <a:schemeClr val="dk1"/>
              </a:solidFill>
            </a:endParaRPr>
          </a:p>
        </p:txBody>
      </p:sp>
      <p:pic>
        <p:nvPicPr>
          <p:cNvPr id="359" name="Google Shape;359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442050" y="137699"/>
            <a:ext cx="2438400" cy="6126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4" name="Google Shape;36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811387"/>
            <a:ext cx="12192001" cy="40295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43975" y="1735175"/>
            <a:ext cx="3624225" cy="57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32875" y="2260050"/>
            <a:ext cx="4335325" cy="354050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28"/>
          <p:cNvSpPr txBox="1">
            <a:spLocks noGrp="1"/>
          </p:cNvSpPr>
          <p:nvPr>
            <p:ph type="title"/>
          </p:nvPr>
        </p:nvSpPr>
        <p:spPr>
          <a:xfrm>
            <a:off x="1777479" y="281100"/>
            <a:ext cx="4443300" cy="3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200"/>
              <a:buFont typeface="Microsoft Yahei"/>
              <a:buNone/>
            </a:pPr>
            <a:r>
              <a:rPr lang="zh-CN" sz="2400">
                <a:solidFill>
                  <a:schemeClr val="dk1"/>
                </a:solidFill>
              </a:rPr>
              <a:t>具体实现过程</a:t>
            </a:r>
            <a:endParaRPr sz="2400">
              <a:solidFill>
                <a:schemeClr val="dk1"/>
              </a:solidFill>
            </a:endParaRPr>
          </a:p>
        </p:txBody>
      </p:sp>
      <p:pic>
        <p:nvPicPr>
          <p:cNvPr id="368" name="Google Shape;368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442050" y="137699"/>
            <a:ext cx="2438400" cy="6126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3" name="Google Shape;37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688" y="1648250"/>
            <a:ext cx="11758625" cy="4316801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p29"/>
          <p:cNvSpPr txBox="1">
            <a:spLocks noGrp="1"/>
          </p:cNvSpPr>
          <p:nvPr>
            <p:ph type="title"/>
          </p:nvPr>
        </p:nvSpPr>
        <p:spPr>
          <a:xfrm>
            <a:off x="1777479" y="281100"/>
            <a:ext cx="4443300" cy="3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200"/>
              <a:buFont typeface="Microsoft Yahei"/>
              <a:buNone/>
            </a:pPr>
            <a:r>
              <a:rPr lang="zh-CN" sz="2400">
                <a:solidFill>
                  <a:schemeClr val="dk1"/>
                </a:solidFill>
              </a:rPr>
              <a:t>具体实现过程</a:t>
            </a:r>
            <a:endParaRPr sz="2400">
              <a:solidFill>
                <a:schemeClr val="dk1"/>
              </a:solidFill>
            </a:endParaRPr>
          </a:p>
        </p:txBody>
      </p:sp>
      <p:pic>
        <p:nvPicPr>
          <p:cNvPr id="375" name="Google Shape;375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42050" y="137699"/>
            <a:ext cx="2438400" cy="6126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30"/>
          <p:cNvSpPr txBox="1">
            <a:spLocks noGrp="1"/>
          </p:cNvSpPr>
          <p:nvPr>
            <p:ph type="title"/>
          </p:nvPr>
        </p:nvSpPr>
        <p:spPr>
          <a:xfrm>
            <a:off x="1802488" y="327869"/>
            <a:ext cx="4443300" cy="3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400"/>
              <a:buFont typeface="Microsoft Yahei"/>
              <a:buNone/>
            </a:pPr>
            <a:r>
              <a:rPr lang="zh-CN" sz="2400">
                <a:solidFill>
                  <a:schemeClr val="dk1"/>
                </a:solidFill>
              </a:rPr>
              <a:t>结论</a:t>
            </a:r>
            <a:endParaRPr sz="2400">
              <a:solidFill>
                <a:schemeClr val="dk1"/>
              </a:solidFill>
            </a:endParaRPr>
          </a:p>
        </p:txBody>
      </p:sp>
      <p:pic>
        <p:nvPicPr>
          <p:cNvPr id="381" name="Google Shape;38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12" y="2066675"/>
            <a:ext cx="7836773" cy="4142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50187" y="2066675"/>
            <a:ext cx="4328394" cy="4142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28425" y="1044775"/>
            <a:ext cx="2535150" cy="12117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442050" y="137699"/>
            <a:ext cx="2438400" cy="6126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31"/>
          <p:cNvSpPr txBox="1">
            <a:spLocks noGrp="1"/>
          </p:cNvSpPr>
          <p:nvPr>
            <p:ph type="title"/>
          </p:nvPr>
        </p:nvSpPr>
        <p:spPr>
          <a:xfrm>
            <a:off x="1802488" y="327869"/>
            <a:ext cx="4443300" cy="3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400"/>
              <a:buFont typeface="Microsoft Yahei"/>
              <a:buNone/>
            </a:pPr>
            <a:r>
              <a:rPr lang="zh-CN" sz="2400">
                <a:solidFill>
                  <a:schemeClr val="dk1"/>
                </a:solidFill>
              </a:rPr>
              <a:t>结论_提升空间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390" name="Google Shape;390;p31"/>
          <p:cNvSpPr txBox="1"/>
          <p:nvPr/>
        </p:nvSpPr>
        <p:spPr>
          <a:xfrm>
            <a:off x="574875" y="3066150"/>
            <a:ext cx="10888200" cy="295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126000" rIns="91425" bIns="91425" anchor="t" anchorCtr="0">
            <a:noAutofit/>
          </a:bodyPr>
          <a:lstStyle/>
          <a:p>
            <a:pPr marL="424799" lvl="0" indent="-308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icrosoft Yahei"/>
              <a:buAutoNum type="arabicPeriod"/>
            </a:pPr>
            <a:r>
              <a:rPr lang="zh-CN" sz="1800" dirty="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此策略为对过去一年标的LOF数据的总结从而择优，未来标的LOF实际能否继续符合过去规律存疑。</a:t>
            </a:r>
            <a:endParaRPr sz="1800" dirty="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424799" lvl="0" indent="-308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icrosoft Yahei"/>
              <a:buAutoNum type="arabicPeriod"/>
            </a:pPr>
            <a:r>
              <a:rPr lang="zh-CN" sz="1800" dirty="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在“箱体震荡”情况下，可能面临资金全部被套牢、新投资机会无法参与的危险。</a:t>
            </a:r>
            <a:endParaRPr sz="1800" dirty="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13716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 dirty="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- </a:t>
            </a:r>
            <a:r>
              <a:rPr lang="zh-CN" sz="1500" dirty="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虽然过去一年中并未出现此状况。</a:t>
            </a:r>
            <a:endParaRPr sz="1500" dirty="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116099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en-US" altLang="zh-CN" sz="1800" dirty="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3. </a:t>
            </a:r>
            <a:r>
              <a:rPr lang="zh-CN" sz="1800" dirty="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因为此策略为对过去一年标的LOF数据的总结、择优，故其收益包含了标的LOF本身净值涨幅，</a:t>
            </a:r>
            <a:endParaRPr sz="1800" dirty="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9144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 dirty="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纯策略收益无法测算。</a:t>
            </a:r>
            <a:endParaRPr sz="1800" dirty="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pic>
        <p:nvPicPr>
          <p:cNvPr id="391" name="Google Shape;39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42050" y="137699"/>
            <a:ext cx="2438400" cy="6126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32"/>
          <p:cNvSpPr/>
          <p:nvPr/>
        </p:nvSpPr>
        <p:spPr>
          <a:xfrm>
            <a:off x="5612100" y="999600"/>
            <a:ext cx="5978100" cy="5036100"/>
          </a:xfrm>
          <a:prstGeom prst="flowChartAlternateProcess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highlight>
                <a:schemeClr val="lt1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397" name="Google Shape;397;p32"/>
          <p:cNvSpPr/>
          <p:nvPr/>
        </p:nvSpPr>
        <p:spPr>
          <a:xfrm>
            <a:off x="468175" y="999600"/>
            <a:ext cx="5149800" cy="5036100"/>
          </a:xfrm>
          <a:prstGeom prst="flowChartAlternateProcess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pic>
        <p:nvPicPr>
          <p:cNvPr id="398" name="Google Shape;398;p32" descr="宁聚投资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925301" y="276131"/>
            <a:ext cx="2521574" cy="619761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p32"/>
          <p:cNvSpPr/>
          <p:nvPr/>
        </p:nvSpPr>
        <p:spPr>
          <a:xfrm>
            <a:off x="1353875" y="2881250"/>
            <a:ext cx="2100300" cy="1219200"/>
          </a:xfrm>
          <a:prstGeom prst="diamond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600" b="1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折价率 &gt;折价参数</a:t>
            </a:r>
            <a:endParaRPr sz="1600" b="1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400" name="Google Shape;400;p32"/>
          <p:cNvSpPr/>
          <p:nvPr/>
        </p:nvSpPr>
        <p:spPr>
          <a:xfrm>
            <a:off x="4334925" y="3135250"/>
            <a:ext cx="979500" cy="7113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65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交易</a:t>
            </a:r>
            <a:endParaRPr sz="1865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401" name="Google Shape;401;p32"/>
          <p:cNvSpPr/>
          <p:nvPr/>
        </p:nvSpPr>
        <p:spPr>
          <a:xfrm>
            <a:off x="733775" y="1319550"/>
            <a:ext cx="3340500" cy="6666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6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已知T-1预估净值和T日市价</a:t>
            </a:r>
            <a:endParaRPr sz="16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6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计算折价率</a:t>
            </a:r>
            <a:endParaRPr sz="16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402" name="Google Shape;402;p32"/>
          <p:cNvSpPr/>
          <p:nvPr/>
        </p:nvSpPr>
        <p:spPr>
          <a:xfrm>
            <a:off x="1794425" y="5106975"/>
            <a:ext cx="1219200" cy="6198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65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不交易</a:t>
            </a:r>
            <a:endParaRPr sz="1865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403" name="Google Shape;403;p32"/>
          <p:cNvSpPr/>
          <p:nvPr/>
        </p:nvSpPr>
        <p:spPr>
          <a:xfrm>
            <a:off x="6196825" y="2881250"/>
            <a:ext cx="3340500" cy="1219200"/>
          </a:xfrm>
          <a:prstGeom prst="diamond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600" b="1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T+3日市价 &gt; T+2日预估净值</a:t>
            </a:r>
            <a:endParaRPr sz="1600" b="1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404" name="Google Shape;404;p32"/>
          <p:cNvSpPr/>
          <p:nvPr/>
        </p:nvSpPr>
        <p:spPr>
          <a:xfrm>
            <a:off x="6639350" y="1209148"/>
            <a:ext cx="1625700" cy="7113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65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当日卖出</a:t>
            </a:r>
            <a:endParaRPr sz="1865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405" name="Google Shape;405;p32"/>
          <p:cNvSpPr/>
          <p:nvPr/>
        </p:nvSpPr>
        <p:spPr>
          <a:xfrm>
            <a:off x="6164750" y="5061250"/>
            <a:ext cx="2100300" cy="7113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65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当日申请赎回</a:t>
            </a:r>
            <a:endParaRPr sz="1865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406" name="Google Shape;406;p32"/>
          <p:cNvSpPr/>
          <p:nvPr/>
        </p:nvSpPr>
        <p:spPr>
          <a:xfrm>
            <a:off x="2302475" y="1920343"/>
            <a:ext cx="203100" cy="960900"/>
          </a:xfrm>
          <a:prstGeom prst="downArrow">
            <a:avLst>
              <a:gd name="adj1" fmla="val 25000"/>
              <a:gd name="adj2" fmla="val 8593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407" name="Google Shape;407;p32"/>
          <p:cNvSpPr/>
          <p:nvPr/>
        </p:nvSpPr>
        <p:spPr>
          <a:xfrm rot="-5400000">
            <a:off x="3790531" y="3050049"/>
            <a:ext cx="203100" cy="881700"/>
          </a:xfrm>
          <a:prstGeom prst="downArrow">
            <a:avLst>
              <a:gd name="adj1" fmla="val 25000"/>
              <a:gd name="adj2" fmla="val 8593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408" name="Google Shape;408;p32"/>
          <p:cNvSpPr/>
          <p:nvPr/>
        </p:nvSpPr>
        <p:spPr>
          <a:xfrm rot="-5400000">
            <a:off x="5654077" y="3050049"/>
            <a:ext cx="203100" cy="881700"/>
          </a:xfrm>
          <a:prstGeom prst="downArrow">
            <a:avLst>
              <a:gd name="adj1" fmla="val 25000"/>
              <a:gd name="adj2" fmla="val 85938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409" name="Google Shape;409;p32"/>
          <p:cNvSpPr/>
          <p:nvPr/>
        </p:nvSpPr>
        <p:spPr>
          <a:xfrm>
            <a:off x="2302475" y="4109720"/>
            <a:ext cx="203100" cy="960900"/>
          </a:xfrm>
          <a:prstGeom prst="downArrow">
            <a:avLst>
              <a:gd name="adj1" fmla="val 25000"/>
              <a:gd name="adj2" fmla="val 8593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410" name="Google Shape;410;p32"/>
          <p:cNvSpPr/>
          <p:nvPr/>
        </p:nvSpPr>
        <p:spPr>
          <a:xfrm>
            <a:off x="7765517" y="4109720"/>
            <a:ext cx="203100" cy="960900"/>
          </a:xfrm>
          <a:prstGeom prst="downArrow">
            <a:avLst>
              <a:gd name="adj1" fmla="val 25000"/>
              <a:gd name="adj2" fmla="val 85938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411" name="Google Shape;411;p32"/>
          <p:cNvSpPr txBox="1"/>
          <p:nvPr/>
        </p:nvSpPr>
        <p:spPr>
          <a:xfrm>
            <a:off x="3491857" y="3073400"/>
            <a:ext cx="545400" cy="37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65" b="1">
                <a:solidFill>
                  <a:schemeClr val="accent3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是</a:t>
            </a:r>
            <a:endParaRPr sz="1865" b="1">
              <a:solidFill>
                <a:schemeClr val="accent3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412" name="Google Shape;412;p32"/>
          <p:cNvSpPr txBox="1"/>
          <p:nvPr/>
        </p:nvSpPr>
        <p:spPr>
          <a:xfrm>
            <a:off x="1863038" y="4256821"/>
            <a:ext cx="425100" cy="37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65" b="1">
                <a:solidFill>
                  <a:schemeClr val="accent2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否</a:t>
            </a:r>
            <a:endParaRPr sz="1865" b="1">
              <a:solidFill>
                <a:schemeClr val="accent2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413" name="Google Shape;413;p32"/>
          <p:cNvSpPr txBox="1"/>
          <p:nvPr/>
        </p:nvSpPr>
        <p:spPr>
          <a:xfrm>
            <a:off x="7423213" y="2211100"/>
            <a:ext cx="545400" cy="37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65" b="1">
                <a:solidFill>
                  <a:schemeClr val="accent6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是</a:t>
            </a:r>
            <a:endParaRPr sz="1865" b="1">
              <a:solidFill>
                <a:schemeClr val="accent6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414" name="Google Shape;414;p32"/>
          <p:cNvSpPr txBox="1"/>
          <p:nvPr/>
        </p:nvSpPr>
        <p:spPr>
          <a:xfrm>
            <a:off x="7340432" y="4256821"/>
            <a:ext cx="425100" cy="37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65" b="1">
                <a:solidFill>
                  <a:schemeClr val="accent5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否</a:t>
            </a:r>
            <a:endParaRPr sz="1865" b="1">
              <a:solidFill>
                <a:schemeClr val="accent5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415" name="Google Shape;415;p32"/>
          <p:cNvSpPr/>
          <p:nvPr/>
        </p:nvSpPr>
        <p:spPr>
          <a:xfrm rot="10800000">
            <a:off x="7765517" y="1920345"/>
            <a:ext cx="203100" cy="960900"/>
          </a:xfrm>
          <a:prstGeom prst="downArrow">
            <a:avLst>
              <a:gd name="adj1" fmla="val 25000"/>
              <a:gd name="adj2" fmla="val 85938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416" name="Google Shape;416;p32"/>
          <p:cNvSpPr txBox="1"/>
          <p:nvPr/>
        </p:nvSpPr>
        <p:spPr>
          <a:xfrm>
            <a:off x="4876788" y="1920350"/>
            <a:ext cx="1219200" cy="111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400" b="1">
                <a:solidFill>
                  <a:schemeClr val="accen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T日</a:t>
            </a:r>
            <a:endParaRPr sz="2400" b="1">
              <a:solidFill>
                <a:schemeClr val="accen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417" name="Google Shape;417;p32"/>
          <p:cNvSpPr txBox="1"/>
          <p:nvPr/>
        </p:nvSpPr>
        <p:spPr>
          <a:xfrm>
            <a:off x="5617975" y="1920350"/>
            <a:ext cx="1219200" cy="111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400" b="1">
                <a:solidFill>
                  <a:schemeClr val="accen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T+3日</a:t>
            </a:r>
            <a:endParaRPr sz="2400" b="1">
              <a:solidFill>
                <a:schemeClr val="accen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418" name="Google Shape;418;p32"/>
          <p:cNvSpPr/>
          <p:nvPr/>
        </p:nvSpPr>
        <p:spPr>
          <a:xfrm rot="-5400000">
            <a:off x="8604356" y="1123949"/>
            <a:ext cx="203100" cy="881700"/>
          </a:xfrm>
          <a:prstGeom prst="downArrow">
            <a:avLst>
              <a:gd name="adj1" fmla="val 25000"/>
              <a:gd name="adj2" fmla="val 8593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419" name="Google Shape;419;p32"/>
          <p:cNvSpPr/>
          <p:nvPr/>
        </p:nvSpPr>
        <p:spPr>
          <a:xfrm rot="-5400000">
            <a:off x="8604356" y="4976049"/>
            <a:ext cx="203100" cy="881700"/>
          </a:xfrm>
          <a:prstGeom prst="downArrow">
            <a:avLst>
              <a:gd name="adj1" fmla="val 25000"/>
              <a:gd name="adj2" fmla="val 8593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420" name="Google Shape;420;p32"/>
          <p:cNvSpPr/>
          <p:nvPr/>
        </p:nvSpPr>
        <p:spPr>
          <a:xfrm>
            <a:off x="9146750" y="1209150"/>
            <a:ext cx="1507200" cy="7113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65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当日到账</a:t>
            </a:r>
            <a:endParaRPr sz="1865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421" name="Google Shape;421;p32"/>
          <p:cNvSpPr/>
          <p:nvPr/>
        </p:nvSpPr>
        <p:spPr>
          <a:xfrm>
            <a:off x="9146750" y="5061250"/>
            <a:ext cx="1773000" cy="7113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65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T+9日到账</a:t>
            </a:r>
            <a:endParaRPr sz="1865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422" name="Google Shape;422;p32"/>
          <p:cNvSpPr txBox="1">
            <a:spLocks noGrp="1"/>
          </p:cNvSpPr>
          <p:nvPr>
            <p:ph type="title"/>
          </p:nvPr>
        </p:nvSpPr>
        <p:spPr>
          <a:xfrm>
            <a:off x="1777479" y="281100"/>
            <a:ext cx="4443300" cy="3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200"/>
              <a:buFont typeface="Microsoft Yahei"/>
              <a:buNone/>
            </a:pPr>
            <a:r>
              <a:rPr lang="zh-CN" sz="2400">
                <a:solidFill>
                  <a:schemeClr val="dk1"/>
                </a:solidFill>
              </a:rPr>
              <a:t>Excel套利模型逻辑</a:t>
            </a:r>
            <a:endParaRPr sz="2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5"/>
          <p:cNvSpPr txBox="1">
            <a:spLocks noGrp="1"/>
          </p:cNvSpPr>
          <p:nvPr>
            <p:ph type="title"/>
          </p:nvPr>
        </p:nvSpPr>
        <p:spPr>
          <a:xfrm>
            <a:off x="1777479" y="281100"/>
            <a:ext cx="4443300" cy="3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200"/>
              <a:buFont typeface="Microsoft Yahei"/>
              <a:buNone/>
            </a:pPr>
            <a:r>
              <a:rPr lang="zh-CN" sz="2400">
                <a:solidFill>
                  <a:schemeClr val="dk1"/>
                </a:solidFill>
              </a:rPr>
              <a:t>目录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111" name="Google Shape;111;p15"/>
          <p:cNvSpPr/>
          <p:nvPr/>
        </p:nvSpPr>
        <p:spPr>
          <a:xfrm>
            <a:off x="506100" y="1102775"/>
            <a:ext cx="1069500" cy="5351700"/>
          </a:xfrm>
          <a:prstGeom prst="rect">
            <a:avLst/>
          </a:prstGeom>
          <a:solidFill>
            <a:srgbClr val="D8D8D8"/>
          </a:solidFill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121900" tIns="60950" rIns="121900" bIns="609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grpSp>
        <p:nvGrpSpPr>
          <p:cNvPr id="112" name="Google Shape;112;p15"/>
          <p:cNvGrpSpPr/>
          <p:nvPr/>
        </p:nvGrpSpPr>
        <p:grpSpPr>
          <a:xfrm>
            <a:off x="654940" y="1647244"/>
            <a:ext cx="5062756" cy="1301717"/>
            <a:chOff x="3756163" y="1986915"/>
            <a:chExt cx="3797162" cy="976312"/>
          </a:xfrm>
        </p:grpSpPr>
        <p:sp>
          <p:nvSpPr>
            <p:cNvPr id="113" name="Google Shape;113;p15"/>
            <p:cNvSpPr/>
            <p:nvPr/>
          </p:nvSpPr>
          <p:spPr>
            <a:xfrm>
              <a:off x="4440237" y="2190750"/>
              <a:ext cx="3113088" cy="772477"/>
            </a:xfrm>
            <a:custGeom>
              <a:avLst/>
              <a:gdLst/>
              <a:ahLst/>
              <a:cxnLst/>
              <a:rect l="l" t="t" r="r" b="b"/>
              <a:pathLst>
                <a:path w="1389" h="370" extrusionOk="0">
                  <a:moveTo>
                    <a:pt x="1251" y="370"/>
                  </a:moveTo>
                  <a:lnTo>
                    <a:pt x="1389" y="2"/>
                  </a:lnTo>
                  <a:lnTo>
                    <a:pt x="0" y="0"/>
                  </a:lnTo>
                  <a:lnTo>
                    <a:pt x="5" y="370"/>
                  </a:lnTo>
                  <a:lnTo>
                    <a:pt x="1251" y="37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2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grpSp>
          <p:nvGrpSpPr>
            <p:cNvPr id="114" name="Google Shape;114;p15"/>
            <p:cNvGrpSpPr/>
            <p:nvPr/>
          </p:nvGrpSpPr>
          <p:grpSpPr>
            <a:xfrm>
              <a:off x="3756163" y="1986915"/>
              <a:ext cx="967443" cy="975359"/>
              <a:chOff x="3759338" y="1986915"/>
              <a:chExt cx="967443" cy="975359"/>
            </a:xfrm>
          </p:grpSpPr>
          <p:sp>
            <p:nvSpPr>
              <p:cNvPr id="115" name="Google Shape;115;p15"/>
              <p:cNvSpPr/>
              <p:nvPr/>
            </p:nvSpPr>
            <p:spPr>
              <a:xfrm>
                <a:off x="3759338" y="1986915"/>
                <a:ext cx="966650" cy="540787"/>
              </a:xfrm>
              <a:custGeom>
                <a:avLst/>
                <a:gdLst/>
                <a:ahLst/>
                <a:cxnLst/>
                <a:rect l="l" t="t" r="r" b="b"/>
                <a:pathLst>
                  <a:path w="501" h="260" extrusionOk="0">
                    <a:moveTo>
                      <a:pt x="430" y="3"/>
                    </a:moveTo>
                    <a:lnTo>
                      <a:pt x="103" y="0"/>
                    </a:lnTo>
                    <a:lnTo>
                      <a:pt x="0" y="260"/>
                    </a:lnTo>
                    <a:lnTo>
                      <a:pt x="501" y="260"/>
                    </a:lnTo>
                    <a:lnTo>
                      <a:pt x="430" y="3"/>
                    </a:lnTo>
                    <a:close/>
                  </a:path>
                </a:pathLst>
              </a:custGeom>
              <a:solidFill>
                <a:srgbClr val="AE112F"/>
              </a:solidFill>
              <a:ln>
                <a:noFill/>
              </a:ln>
              <a:effectLst>
                <a:outerShdw blurRad="50800" dist="38100" dir="8100000" algn="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121900" tIns="60950" rIns="121900" bIns="6095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200">
                  <a:solidFill>
                    <a:schemeClr val="dk1"/>
                  </a:solidFill>
                  <a:latin typeface="Microsoft Yahei"/>
                  <a:ea typeface="Microsoft Yahei"/>
                  <a:cs typeface="Microsoft Yahei"/>
                  <a:sym typeface="Microsoft Yahei"/>
                </a:endParaRPr>
              </a:p>
            </p:txBody>
          </p:sp>
          <p:sp>
            <p:nvSpPr>
              <p:cNvPr id="116" name="Google Shape;116;p15"/>
              <p:cNvSpPr/>
              <p:nvPr/>
            </p:nvSpPr>
            <p:spPr>
              <a:xfrm rot="10800000" flipH="1">
                <a:off x="4448175" y="2528091"/>
                <a:ext cx="278606" cy="434183"/>
              </a:xfrm>
              <a:prstGeom prst="rtTriangle">
                <a:avLst/>
              </a:prstGeom>
              <a:solidFill>
                <a:srgbClr val="740B1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200">
                  <a:solidFill>
                    <a:schemeClr val="lt1"/>
                  </a:solidFill>
                  <a:latin typeface="Microsoft Yahei"/>
                  <a:ea typeface="Microsoft Yahei"/>
                  <a:cs typeface="Microsoft Yahei"/>
                  <a:sym typeface="Microsoft Yahei"/>
                </a:endParaRPr>
              </a:p>
            </p:txBody>
          </p:sp>
        </p:grpSp>
      </p:grpSp>
      <p:sp>
        <p:nvSpPr>
          <p:cNvPr id="117" name="Google Shape;117;p15"/>
          <p:cNvSpPr txBox="1"/>
          <p:nvPr/>
        </p:nvSpPr>
        <p:spPr>
          <a:xfrm>
            <a:off x="2116625" y="2087663"/>
            <a:ext cx="3360300" cy="8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400" b="1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LOF折价套利</a:t>
            </a:r>
            <a:endParaRPr sz="2400" b="1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zh-CN" sz="18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景顺长城全球半导体芯片产业A</a:t>
            </a:r>
            <a:endParaRPr sz="2400" b="1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grpSp>
        <p:nvGrpSpPr>
          <p:cNvPr id="118" name="Google Shape;118;p15"/>
          <p:cNvGrpSpPr/>
          <p:nvPr/>
        </p:nvGrpSpPr>
        <p:grpSpPr>
          <a:xfrm>
            <a:off x="654940" y="3598628"/>
            <a:ext cx="5062756" cy="1301717"/>
            <a:chOff x="3756163" y="1986915"/>
            <a:chExt cx="3797162" cy="976312"/>
          </a:xfrm>
        </p:grpSpPr>
        <p:sp>
          <p:nvSpPr>
            <p:cNvPr id="119" name="Google Shape;119;p15"/>
            <p:cNvSpPr/>
            <p:nvPr/>
          </p:nvSpPr>
          <p:spPr>
            <a:xfrm>
              <a:off x="4440237" y="2190750"/>
              <a:ext cx="3113088" cy="772477"/>
            </a:xfrm>
            <a:custGeom>
              <a:avLst/>
              <a:gdLst/>
              <a:ahLst/>
              <a:cxnLst/>
              <a:rect l="l" t="t" r="r" b="b"/>
              <a:pathLst>
                <a:path w="1389" h="370" extrusionOk="0">
                  <a:moveTo>
                    <a:pt x="1251" y="370"/>
                  </a:moveTo>
                  <a:lnTo>
                    <a:pt x="1389" y="2"/>
                  </a:lnTo>
                  <a:lnTo>
                    <a:pt x="0" y="0"/>
                  </a:lnTo>
                  <a:lnTo>
                    <a:pt x="5" y="370"/>
                  </a:lnTo>
                  <a:lnTo>
                    <a:pt x="1251" y="37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2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grpSp>
          <p:nvGrpSpPr>
            <p:cNvPr id="120" name="Google Shape;120;p15"/>
            <p:cNvGrpSpPr/>
            <p:nvPr/>
          </p:nvGrpSpPr>
          <p:grpSpPr>
            <a:xfrm>
              <a:off x="3756163" y="1986915"/>
              <a:ext cx="967443" cy="975359"/>
              <a:chOff x="3759338" y="1986915"/>
              <a:chExt cx="967443" cy="975359"/>
            </a:xfrm>
          </p:grpSpPr>
          <p:sp>
            <p:nvSpPr>
              <p:cNvPr id="121" name="Google Shape;121;p15"/>
              <p:cNvSpPr/>
              <p:nvPr/>
            </p:nvSpPr>
            <p:spPr>
              <a:xfrm>
                <a:off x="3759338" y="1986915"/>
                <a:ext cx="966650" cy="540787"/>
              </a:xfrm>
              <a:custGeom>
                <a:avLst/>
                <a:gdLst/>
                <a:ahLst/>
                <a:cxnLst/>
                <a:rect l="l" t="t" r="r" b="b"/>
                <a:pathLst>
                  <a:path w="501" h="260" extrusionOk="0">
                    <a:moveTo>
                      <a:pt x="430" y="3"/>
                    </a:moveTo>
                    <a:lnTo>
                      <a:pt x="103" y="0"/>
                    </a:lnTo>
                    <a:lnTo>
                      <a:pt x="0" y="260"/>
                    </a:lnTo>
                    <a:lnTo>
                      <a:pt x="501" y="260"/>
                    </a:lnTo>
                    <a:lnTo>
                      <a:pt x="430" y="3"/>
                    </a:lnTo>
                    <a:close/>
                  </a:path>
                </a:pathLst>
              </a:custGeom>
              <a:solidFill>
                <a:srgbClr val="AE112F"/>
              </a:solidFill>
              <a:ln>
                <a:noFill/>
              </a:ln>
              <a:effectLst>
                <a:outerShdw blurRad="50800" dist="38100" dir="8100000" algn="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121900" tIns="60950" rIns="121900" bIns="6095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200">
                  <a:solidFill>
                    <a:schemeClr val="dk1"/>
                  </a:solidFill>
                  <a:latin typeface="Microsoft Yahei"/>
                  <a:ea typeface="Microsoft Yahei"/>
                  <a:cs typeface="Microsoft Yahei"/>
                  <a:sym typeface="Microsoft Yahei"/>
                </a:endParaRPr>
              </a:p>
            </p:txBody>
          </p:sp>
          <p:sp>
            <p:nvSpPr>
              <p:cNvPr id="122" name="Google Shape;122;p15"/>
              <p:cNvSpPr/>
              <p:nvPr/>
            </p:nvSpPr>
            <p:spPr>
              <a:xfrm rot="10800000" flipH="1">
                <a:off x="4448175" y="2528091"/>
                <a:ext cx="278606" cy="434183"/>
              </a:xfrm>
              <a:prstGeom prst="rtTriangle">
                <a:avLst/>
              </a:prstGeom>
              <a:solidFill>
                <a:srgbClr val="740B1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200">
                  <a:solidFill>
                    <a:schemeClr val="lt1"/>
                  </a:solidFill>
                  <a:latin typeface="Microsoft Yahei"/>
                  <a:ea typeface="Microsoft Yahei"/>
                  <a:cs typeface="Microsoft Yahei"/>
                  <a:sym typeface="Microsoft Yahei"/>
                </a:endParaRPr>
              </a:p>
            </p:txBody>
          </p:sp>
        </p:grpSp>
      </p:grpSp>
      <p:sp>
        <p:nvSpPr>
          <p:cNvPr id="123" name="Google Shape;123;p15"/>
          <p:cNvSpPr txBox="1"/>
          <p:nvPr/>
        </p:nvSpPr>
        <p:spPr>
          <a:xfrm>
            <a:off x="1777480" y="2184990"/>
            <a:ext cx="531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400" b="1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1</a:t>
            </a:r>
            <a:endParaRPr sz="2400" b="1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124" name="Google Shape;124;p15"/>
          <p:cNvSpPr txBox="1"/>
          <p:nvPr/>
        </p:nvSpPr>
        <p:spPr>
          <a:xfrm>
            <a:off x="1844374" y="4178150"/>
            <a:ext cx="397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400" b="1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2</a:t>
            </a:r>
            <a:endParaRPr sz="2400" b="1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125" name="Google Shape;125;p15"/>
          <p:cNvSpPr txBox="1"/>
          <p:nvPr/>
        </p:nvSpPr>
        <p:spPr>
          <a:xfrm>
            <a:off x="3693391" y="5177624"/>
            <a:ext cx="531000" cy="9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665" b="1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04</a:t>
            </a:r>
            <a:endParaRPr sz="2665" b="1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grpSp>
        <p:nvGrpSpPr>
          <p:cNvPr id="126" name="Google Shape;126;p15"/>
          <p:cNvGrpSpPr/>
          <p:nvPr/>
        </p:nvGrpSpPr>
        <p:grpSpPr>
          <a:xfrm>
            <a:off x="1128090" y="1790619"/>
            <a:ext cx="397191" cy="397188"/>
            <a:chOff x="4203700" y="1458913"/>
            <a:chExt cx="147638" cy="147637"/>
          </a:xfrm>
        </p:grpSpPr>
        <p:sp>
          <p:nvSpPr>
            <p:cNvPr id="127" name="Google Shape;127;p15"/>
            <p:cNvSpPr/>
            <p:nvPr/>
          </p:nvSpPr>
          <p:spPr>
            <a:xfrm>
              <a:off x="4310063" y="1528763"/>
              <a:ext cx="1588" cy="68262"/>
            </a:xfrm>
            <a:custGeom>
              <a:avLst/>
              <a:gdLst/>
              <a:ahLst/>
              <a:cxnLst/>
              <a:rect l="l" t="t" r="r" b="b"/>
              <a:pathLst>
                <a:path w="120000" h="43" extrusionOk="0">
                  <a:moveTo>
                    <a:pt x="0" y="43"/>
                  </a:moveTo>
                  <a:lnTo>
                    <a:pt x="0" y="0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2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cxnSp>
          <p:nvCxnSpPr>
            <p:cNvPr id="128" name="Google Shape;128;p15"/>
            <p:cNvCxnSpPr/>
            <p:nvPr/>
          </p:nvCxnSpPr>
          <p:spPr>
            <a:xfrm rot="10800000" flipH="1">
              <a:off x="4310063" y="1528763"/>
              <a:ext cx="1588" cy="68262"/>
            </a:xfrm>
            <a:prstGeom prst="straightConnector1">
              <a:avLst/>
            </a:prstGeom>
            <a:solidFill>
              <a:schemeClr val="lt1"/>
            </a:solidFill>
            <a:ln>
              <a:noFill/>
            </a:ln>
          </p:spPr>
        </p:cxnSp>
        <p:sp>
          <p:nvSpPr>
            <p:cNvPr id="129" name="Google Shape;129;p15"/>
            <p:cNvSpPr/>
            <p:nvPr/>
          </p:nvSpPr>
          <p:spPr>
            <a:xfrm>
              <a:off x="4300538" y="1520825"/>
              <a:ext cx="17463" cy="84137"/>
            </a:xfrm>
            <a:custGeom>
              <a:avLst/>
              <a:gdLst/>
              <a:ahLst/>
              <a:cxnLst/>
              <a:rect l="l" t="t" r="r" b="b"/>
              <a:pathLst>
                <a:path w="13" h="63" extrusionOk="0">
                  <a:moveTo>
                    <a:pt x="7" y="63"/>
                  </a:moveTo>
                  <a:cubicBezTo>
                    <a:pt x="10" y="63"/>
                    <a:pt x="13" y="60"/>
                    <a:pt x="13" y="57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2"/>
                    <a:pt x="10" y="0"/>
                    <a:pt x="7" y="0"/>
                  </a:cubicBezTo>
                  <a:cubicBezTo>
                    <a:pt x="3" y="0"/>
                    <a:pt x="0" y="2"/>
                    <a:pt x="0" y="6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0" y="60"/>
                    <a:pt x="3" y="63"/>
                    <a:pt x="7" y="6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2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130" name="Google Shape;130;p15"/>
            <p:cNvSpPr/>
            <p:nvPr/>
          </p:nvSpPr>
          <p:spPr>
            <a:xfrm>
              <a:off x="4310063" y="1528763"/>
              <a:ext cx="1588" cy="68262"/>
            </a:xfrm>
            <a:custGeom>
              <a:avLst/>
              <a:gdLst/>
              <a:ahLst/>
              <a:cxnLst/>
              <a:rect l="l" t="t" r="r" b="b"/>
              <a:pathLst>
                <a:path w="120000" h="43" extrusionOk="0">
                  <a:moveTo>
                    <a:pt x="0" y="43"/>
                  </a:moveTo>
                  <a:lnTo>
                    <a:pt x="0" y="0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2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cxnSp>
          <p:nvCxnSpPr>
            <p:cNvPr id="131" name="Google Shape;131;p15"/>
            <p:cNvCxnSpPr/>
            <p:nvPr/>
          </p:nvCxnSpPr>
          <p:spPr>
            <a:xfrm rot="10800000" flipH="1">
              <a:off x="4310063" y="1528763"/>
              <a:ext cx="1588" cy="68262"/>
            </a:xfrm>
            <a:prstGeom prst="straightConnector1">
              <a:avLst/>
            </a:prstGeom>
            <a:solidFill>
              <a:schemeClr val="lt1"/>
            </a:solidFill>
            <a:ln>
              <a:noFill/>
            </a:ln>
          </p:spPr>
        </p:cxnSp>
        <p:sp>
          <p:nvSpPr>
            <p:cNvPr id="132" name="Google Shape;132;p15"/>
            <p:cNvSpPr/>
            <p:nvPr/>
          </p:nvSpPr>
          <p:spPr>
            <a:xfrm>
              <a:off x="4300538" y="1517650"/>
              <a:ext cx="20638" cy="88900"/>
            </a:xfrm>
            <a:custGeom>
              <a:avLst/>
              <a:gdLst/>
              <a:ahLst/>
              <a:cxnLst/>
              <a:rect l="l" t="t" r="r" b="b"/>
              <a:pathLst>
                <a:path w="16" h="66" extrusionOk="0">
                  <a:moveTo>
                    <a:pt x="8" y="66"/>
                  </a:moveTo>
                  <a:cubicBezTo>
                    <a:pt x="12" y="66"/>
                    <a:pt x="16" y="63"/>
                    <a:pt x="16" y="59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4"/>
                    <a:pt x="12" y="0"/>
                    <a:pt x="8" y="0"/>
                  </a:cubicBezTo>
                  <a:cubicBezTo>
                    <a:pt x="3" y="0"/>
                    <a:pt x="0" y="4"/>
                    <a:pt x="0" y="8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0" y="63"/>
                    <a:pt x="3" y="66"/>
                    <a:pt x="8" y="6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2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133" name="Google Shape;133;p15"/>
            <p:cNvSpPr/>
            <p:nvPr/>
          </p:nvSpPr>
          <p:spPr>
            <a:xfrm>
              <a:off x="4341813" y="1555750"/>
              <a:ext cx="1588" cy="44450"/>
            </a:xfrm>
            <a:custGeom>
              <a:avLst/>
              <a:gdLst/>
              <a:ahLst/>
              <a:cxnLst/>
              <a:rect l="l" t="t" r="r" b="b"/>
              <a:pathLst>
                <a:path w="120000" h="28" extrusionOk="0">
                  <a:moveTo>
                    <a:pt x="0" y="28"/>
                  </a:moveTo>
                  <a:lnTo>
                    <a:pt x="0" y="0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2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cxnSp>
          <p:nvCxnSpPr>
            <p:cNvPr id="134" name="Google Shape;134;p15"/>
            <p:cNvCxnSpPr/>
            <p:nvPr/>
          </p:nvCxnSpPr>
          <p:spPr>
            <a:xfrm rot="10800000" flipH="1">
              <a:off x="4341813" y="1555750"/>
              <a:ext cx="1588" cy="44450"/>
            </a:xfrm>
            <a:prstGeom prst="straightConnector1">
              <a:avLst/>
            </a:prstGeom>
            <a:solidFill>
              <a:schemeClr val="lt1"/>
            </a:solidFill>
            <a:ln>
              <a:noFill/>
            </a:ln>
          </p:spPr>
        </p:cxnSp>
        <p:sp>
          <p:nvSpPr>
            <p:cNvPr id="135" name="Google Shape;135;p15"/>
            <p:cNvSpPr/>
            <p:nvPr/>
          </p:nvSpPr>
          <p:spPr>
            <a:xfrm>
              <a:off x="4333875" y="1549400"/>
              <a:ext cx="17463" cy="57150"/>
            </a:xfrm>
            <a:custGeom>
              <a:avLst/>
              <a:gdLst/>
              <a:ahLst/>
              <a:cxnLst/>
              <a:rect l="l" t="t" r="r" b="b"/>
              <a:pathLst>
                <a:path w="13" h="42" extrusionOk="0">
                  <a:moveTo>
                    <a:pt x="6" y="42"/>
                  </a:moveTo>
                  <a:cubicBezTo>
                    <a:pt x="10" y="42"/>
                    <a:pt x="13" y="40"/>
                    <a:pt x="13" y="38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2"/>
                    <a:pt x="10" y="0"/>
                    <a:pt x="6" y="0"/>
                  </a:cubicBezTo>
                  <a:cubicBezTo>
                    <a:pt x="3" y="0"/>
                    <a:pt x="0" y="2"/>
                    <a:pt x="0" y="4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40"/>
                    <a:pt x="3" y="42"/>
                    <a:pt x="6" y="4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2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136" name="Google Shape;136;p15"/>
            <p:cNvSpPr/>
            <p:nvPr/>
          </p:nvSpPr>
          <p:spPr>
            <a:xfrm>
              <a:off x="4341813" y="1547813"/>
              <a:ext cx="1588" cy="52387"/>
            </a:xfrm>
            <a:custGeom>
              <a:avLst/>
              <a:gdLst/>
              <a:ahLst/>
              <a:cxnLst/>
              <a:rect l="l" t="t" r="r" b="b"/>
              <a:pathLst>
                <a:path w="120000" h="33" extrusionOk="0">
                  <a:moveTo>
                    <a:pt x="0" y="33"/>
                  </a:moveTo>
                  <a:lnTo>
                    <a:pt x="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2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cxnSp>
          <p:nvCxnSpPr>
            <p:cNvPr id="137" name="Google Shape;137;p15"/>
            <p:cNvCxnSpPr/>
            <p:nvPr/>
          </p:nvCxnSpPr>
          <p:spPr>
            <a:xfrm rot="10800000" flipH="1">
              <a:off x="4341813" y="1547813"/>
              <a:ext cx="1588" cy="52387"/>
            </a:xfrm>
            <a:prstGeom prst="straightConnector1">
              <a:avLst/>
            </a:prstGeom>
            <a:solidFill>
              <a:schemeClr val="lt1"/>
            </a:solidFill>
            <a:ln>
              <a:noFill/>
            </a:ln>
          </p:spPr>
        </p:cxnSp>
        <p:sp>
          <p:nvSpPr>
            <p:cNvPr id="138" name="Google Shape;138;p15"/>
            <p:cNvSpPr/>
            <p:nvPr/>
          </p:nvSpPr>
          <p:spPr>
            <a:xfrm>
              <a:off x="4332288" y="1541463"/>
              <a:ext cx="19050" cy="65087"/>
            </a:xfrm>
            <a:custGeom>
              <a:avLst/>
              <a:gdLst/>
              <a:ahLst/>
              <a:cxnLst/>
              <a:rect l="l" t="t" r="r" b="b"/>
              <a:pathLst>
                <a:path w="14" h="48" extrusionOk="0">
                  <a:moveTo>
                    <a:pt x="7" y="48"/>
                  </a:moveTo>
                  <a:cubicBezTo>
                    <a:pt x="11" y="48"/>
                    <a:pt x="14" y="46"/>
                    <a:pt x="14" y="43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2"/>
                    <a:pt x="11" y="0"/>
                    <a:pt x="7" y="0"/>
                  </a:cubicBezTo>
                  <a:cubicBezTo>
                    <a:pt x="3" y="0"/>
                    <a:pt x="0" y="2"/>
                    <a:pt x="0" y="5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46"/>
                    <a:pt x="3" y="48"/>
                    <a:pt x="7" y="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2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139" name="Google Shape;139;p15"/>
            <p:cNvSpPr/>
            <p:nvPr/>
          </p:nvSpPr>
          <p:spPr>
            <a:xfrm>
              <a:off x="4276725" y="1512888"/>
              <a:ext cx="1588" cy="82550"/>
            </a:xfrm>
            <a:custGeom>
              <a:avLst/>
              <a:gdLst/>
              <a:ahLst/>
              <a:cxnLst/>
              <a:rect l="l" t="t" r="r" b="b"/>
              <a:pathLst>
                <a:path w="120000" h="52" extrusionOk="0">
                  <a:moveTo>
                    <a:pt x="0" y="52"/>
                  </a:moveTo>
                  <a:lnTo>
                    <a:pt x="0" y="0"/>
                  </a:lnTo>
                  <a:lnTo>
                    <a:pt x="0" y="5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2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cxnSp>
          <p:nvCxnSpPr>
            <p:cNvPr id="140" name="Google Shape;140;p15"/>
            <p:cNvCxnSpPr/>
            <p:nvPr/>
          </p:nvCxnSpPr>
          <p:spPr>
            <a:xfrm rot="10800000" flipH="1">
              <a:off x="4276725" y="1512888"/>
              <a:ext cx="1588" cy="82550"/>
            </a:xfrm>
            <a:prstGeom prst="straightConnector1">
              <a:avLst/>
            </a:prstGeom>
            <a:solidFill>
              <a:schemeClr val="lt1"/>
            </a:solidFill>
            <a:ln>
              <a:noFill/>
            </a:ln>
          </p:spPr>
        </p:cxnSp>
        <p:sp>
          <p:nvSpPr>
            <p:cNvPr id="141" name="Google Shape;141;p15"/>
            <p:cNvSpPr/>
            <p:nvPr/>
          </p:nvSpPr>
          <p:spPr>
            <a:xfrm>
              <a:off x="4265613" y="1503363"/>
              <a:ext cx="22225" cy="103187"/>
            </a:xfrm>
            <a:custGeom>
              <a:avLst/>
              <a:gdLst/>
              <a:ahLst/>
              <a:cxnLst/>
              <a:rect l="l" t="t" r="r" b="b"/>
              <a:pathLst>
                <a:path w="16" h="77" extrusionOk="0">
                  <a:moveTo>
                    <a:pt x="8" y="77"/>
                  </a:moveTo>
                  <a:cubicBezTo>
                    <a:pt x="12" y="77"/>
                    <a:pt x="16" y="74"/>
                    <a:pt x="16" y="69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4"/>
                    <a:pt x="12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0" y="74"/>
                    <a:pt x="4" y="77"/>
                    <a:pt x="8" y="7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2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142" name="Google Shape;142;p15"/>
            <p:cNvSpPr/>
            <p:nvPr/>
          </p:nvSpPr>
          <p:spPr>
            <a:xfrm>
              <a:off x="4246563" y="1500188"/>
              <a:ext cx="1588" cy="95250"/>
            </a:xfrm>
            <a:custGeom>
              <a:avLst/>
              <a:gdLst/>
              <a:ahLst/>
              <a:cxnLst/>
              <a:rect l="l" t="t" r="r" b="b"/>
              <a:pathLst>
                <a:path w="120000" h="60" extrusionOk="0">
                  <a:moveTo>
                    <a:pt x="0" y="60"/>
                  </a:moveTo>
                  <a:lnTo>
                    <a:pt x="0" y="0"/>
                  </a:lnTo>
                  <a:lnTo>
                    <a:pt x="0" y="6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2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cxnSp>
          <p:nvCxnSpPr>
            <p:cNvPr id="143" name="Google Shape;143;p15"/>
            <p:cNvCxnSpPr/>
            <p:nvPr/>
          </p:nvCxnSpPr>
          <p:spPr>
            <a:xfrm rot="10800000" flipH="1">
              <a:off x="4246563" y="1500188"/>
              <a:ext cx="1588" cy="95250"/>
            </a:xfrm>
            <a:prstGeom prst="straightConnector1">
              <a:avLst/>
            </a:prstGeom>
            <a:solidFill>
              <a:schemeClr val="lt1"/>
            </a:solidFill>
            <a:ln>
              <a:noFill/>
            </a:ln>
          </p:spPr>
        </p:cxnSp>
        <p:sp>
          <p:nvSpPr>
            <p:cNvPr id="144" name="Google Shape;144;p15"/>
            <p:cNvSpPr/>
            <p:nvPr/>
          </p:nvSpPr>
          <p:spPr>
            <a:xfrm>
              <a:off x="4235450" y="1487488"/>
              <a:ext cx="20638" cy="119062"/>
            </a:xfrm>
            <a:custGeom>
              <a:avLst/>
              <a:gdLst/>
              <a:ahLst/>
              <a:cxnLst/>
              <a:rect l="l" t="t" r="r" b="b"/>
              <a:pathLst>
                <a:path w="16" h="88" extrusionOk="0">
                  <a:moveTo>
                    <a:pt x="8" y="88"/>
                  </a:moveTo>
                  <a:cubicBezTo>
                    <a:pt x="12" y="88"/>
                    <a:pt x="16" y="84"/>
                    <a:pt x="16" y="80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6" y="4"/>
                    <a:pt x="12" y="0"/>
                    <a:pt x="8" y="0"/>
                  </a:cubicBezTo>
                  <a:cubicBezTo>
                    <a:pt x="3" y="0"/>
                    <a:pt x="0" y="4"/>
                    <a:pt x="0" y="9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4"/>
                    <a:pt x="3" y="88"/>
                    <a:pt x="8" y="8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2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145" name="Google Shape;145;p15"/>
            <p:cNvSpPr/>
            <p:nvPr/>
          </p:nvSpPr>
          <p:spPr>
            <a:xfrm>
              <a:off x="4214813" y="1474788"/>
              <a:ext cx="1588" cy="117475"/>
            </a:xfrm>
            <a:custGeom>
              <a:avLst/>
              <a:gdLst/>
              <a:ahLst/>
              <a:cxnLst/>
              <a:rect l="l" t="t" r="r" b="b"/>
              <a:pathLst>
                <a:path w="120000" h="74" extrusionOk="0">
                  <a:moveTo>
                    <a:pt x="0" y="74"/>
                  </a:moveTo>
                  <a:lnTo>
                    <a:pt x="0" y="0"/>
                  </a:lnTo>
                  <a:lnTo>
                    <a:pt x="0" y="7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2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cxnSp>
          <p:nvCxnSpPr>
            <p:cNvPr id="146" name="Google Shape;146;p15"/>
            <p:cNvCxnSpPr/>
            <p:nvPr/>
          </p:nvCxnSpPr>
          <p:spPr>
            <a:xfrm rot="10800000" flipH="1">
              <a:off x="4214813" y="1474788"/>
              <a:ext cx="1588" cy="117475"/>
            </a:xfrm>
            <a:prstGeom prst="straightConnector1">
              <a:avLst/>
            </a:prstGeom>
            <a:solidFill>
              <a:schemeClr val="lt1"/>
            </a:solidFill>
            <a:ln>
              <a:noFill/>
            </a:ln>
          </p:spPr>
        </p:cxnSp>
        <p:sp>
          <p:nvSpPr>
            <p:cNvPr id="147" name="Google Shape;147;p15"/>
            <p:cNvSpPr/>
            <p:nvPr/>
          </p:nvSpPr>
          <p:spPr>
            <a:xfrm>
              <a:off x="4203700" y="1458913"/>
              <a:ext cx="20638" cy="147637"/>
            </a:xfrm>
            <a:custGeom>
              <a:avLst/>
              <a:gdLst/>
              <a:ahLst/>
              <a:cxnLst/>
              <a:rect l="l" t="t" r="r" b="b"/>
              <a:pathLst>
                <a:path w="15" h="109" extrusionOk="0">
                  <a:moveTo>
                    <a:pt x="8" y="109"/>
                  </a:moveTo>
                  <a:cubicBezTo>
                    <a:pt x="12" y="109"/>
                    <a:pt x="15" y="105"/>
                    <a:pt x="15" y="99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5"/>
                    <a:pt x="12" y="0"/>
                    <a:pt x="8" y="0"/>
                  </a:cubicBezTo>
                  <a:cubicBezTo>
                    <a:pt x="3" y="0"/>
                    <a:pt x="0" y="5"/>
                    <a:pt x="0" y="11"/>
                  </a:cubicBezTo>
                  <a:cubicBezTo>
                    <a:pt x="0" y="99"/>
                    <a:pt x="0" y="99"/>
                    <a:pt x="0" y="99"/>
                  </a:cubicBezTo>
                  <a:cubicBezTo>
                    <a:pt x="0" y="105"/>
                    <a:pt x="3" y="109"/>
                    <a:pt x="8" y="10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2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</p:grpSp>
      <p:sp>
        <p:nvSpPr>
          <p:cNvPr id="148" name="Google Shape;148;p15"/>
          <p:cNvSpPr/>
          <p:nvPr/>
        </p:nvSpPr>
        <p:spPr>
          <a:xfrm>
            <a:off x="1179527" y="3735935"/>
            <a:ext cx="294704" cy="468624"/>
          </a:xfrm>
          <a:custGeom>
            <a:avLst/>
            <a:gdLst/>
            <a:ahLst/>
            <a:cxnLst/>
            <a:rect l="l" t="t" r="r" b="b"/>
            <a:pathLst>
              <a:path w="72" h="115" extrusionOk="0">
                <a:moveTo>
                  <a:pt x="42" y="115"/>
                </a:moveTo>
                <a:cubicBezTo>
                  <a:pt x="30" y="115"/>
                  <a:pt x="30" y="115"/>
                  <a:pt x="30" y="115"/>
                </a:cubicBezTo>
                <a:cubicBezTo>
                  <a:pt x="30" y="102"/>
                  <a:pt x="30" y="102"/>
                  <a:pt x="30" y="102"/>
                </a:cubicBezTo>
                <a:cubicBezTo>
                  <a:pt x="22" y="101"/>
                  <a:pt x="16" y="98"/>
                  <a:pt x="10" y="94"/>
                </a:cubicBezTo>
                <a:cubicBezTo>
                  <a:pt x="5" y="90"/>
                  <a:pt x="2" y="85"/>
                  <a:pt x="0" y="77"/>
                </a:cubicBezTo>
                <a:cubicBezTo>
                  <a:pt x="19" y="73"/>
                  <a:pt x="19" y="73"/>
                  <a:pt x="19" y="73"/>
                </a:cubicBezTo>
                <a:cubicBezTo>
                  <a:pt x="21" y="81"/>
                  <a:pt x="27" y="85"/>
                  <a:pt x="37" y="85"/>
                </a:cubicBezTo>
                <a:cubicBezTo>
                  <a:pt x="41" y="85"/>
                  <a:pt x="44" y="85"/>
                  <a:pt x="47" y="83"/>
                </a:cubicBezTo>
                <a:cubicBezTo>
                  <a:pt x="50" y="82"/>
                  <a:pt x="51" y="79"/>
                  <a:pt x="51" y="76"/>
                </a:cubicBezTo>
                <a:cubicBezTo>
                  <a:pt x="51" y="73"/>
                  <a:pt x="50" y="71"/>
                  <a:pt x="47" y="70"/>
                </a:cubicBezTo>
                <a:cubicBezTo>
                  <a:pt x="44" y="68"/>
                  <a:pt x="41" y="67"/>
                  <a:pt x="36" y="66"/>
                </a:cubicBezTo>
                <a:cubicBezTo>
                  <a:pt x="29" y="65"/>
                  <a:pt x="24" y="63"/>
                  <a:pt x="20" y="62"/>
                </a:cubicBezTo>
                <a:cubicBezTo>
                  <a:pt x="15" y="60"/>
                  <a:pt x="12" y="57"/>
                  <a:pt x="9" y="53"/>
                </a:cubicBezTo>
                <a:cubicBezTo>
                  <a:pt x="6" y="50"/>
                  <a:pt x="4" y="45"/>
                  <a:pt x="4" y="39"/>
                </a:cubicBezTo>
                <a:cubicBezTo>
                  <a:pt x="4" y="32"/>
                  <a:pt x="7" y="26"/>
                  <a:pt x="12" y="21"/>
                </a:cubicBezTo>
                <a:cubicBezTo>
                  <a:pt x="17" y="15"/>
                  <a:pt x="23" y="12"/>
                  <a:pt x="30" y="11"/>
                </a:cubicBezTo>
                <a:cubicBezTo>
                  <a:pt x="30" y="0"/>
                  <a:pt x="30" y="0"/>
                  <a:pt x="30" y="0"/>
                </a:cubicBezTo>
                <a:cubicBezTo>
                  <a:pt x="42" y="0"/>
                  <a:pt x="42" y="0"/>
                  <a:pt x="42" y="0"/>
                </a:cubicBezTo>
                <a:cubicBezTo>
                  <a:pt x="42" y="11"/>
                  <a:pt x="42" y="11"/>
                  <a:pt x="42" y="11"/>
                </a:cubicBezTo>
                <a:cubicBezTo>
                  <a:pt x="45" y="11"/>
                  <a:pt x="48" y="12"/>
                  <a:pt x="51" y="13"/>
                </a:cubicBezTo>
                <a:cubicBezTo>
                  <a:pt x="54" y="14"/>
                  <a:pt x="56" y="15"/>
                  <a:pt x="59" y="17"/>
                </a:cubicBezTo>
                <a:cubicBezTo>
                  <a:pt x="64" y="20"/>
                  <a:pt x="67" y="25"/>
                  <a:pt x="70" y="32"/>
                </a:cubicBezTo>
                <a:cubicBezTo>
                  <a:pt x="52" y="38"/>
                  <a:pt x="52" y="38"/>
                  <a:pt x="52" y="38"/>
                </a:cubicBezTo>
                <a:cubicBezTo>
                  <a:pt x="50" y="31"/>
                  <a:pt x="45" y="27"/>
                  <a:pt x="37" y="27"/>
                </a:cubicBezTo>
                <a:cubicBezTo>
                  <a:pt x="29" y="27"/>
                  <a:pt x="25" y="30"/>
                  <a:pt x="25" y="35"/>
                </a:cubicBezTo>
                <a:cubicBezTo>
                  <a:pt x="25" y="38"/>
                  <a:pt x="26" y="40"/>
                  <a:pt x="28" y="41"/>
                </a:cubicBezTo>
                <a:cubicBezTo>
                  <a:pt x="30" y="42"/>
                  <a:pt x="33" y="43"/>
                  <a:pt x="37" y="44"/>
                </a:cubicBezTo>
                <a:cubicBezTo>
                  <a:pt x="48" y="46"/>
                  <a:pt x="56" y="49"/>
                  <a:pt x="60" y="51"/>
                </a:cubicBezTo>
                <a:cubicBezTo>
                  <a:pt x="68" y="56"/>
                  <a:pt x="72" y="64"/>
                  <a:pt x="72" y="73"/>
                </a:cubicBezTo>
                <a:cubicBezTo>
                  <a:pt x="72" y="78"/>
                  <a:pt x="71" y="83"/>
                  <a:pt x="68" y="87"/>
                </a:cubicBezTo>
                <a:cubicBezTo>
                  <a:pt x="65" y="91"/>
                  <a:pt x="61" y="95"/>
                  <a:pt x="57" y="97"/>
                </a:cubicBezTo>
                <a:cubicBezTo>
                  <a:pt x="54" y="99"/>
                  <a:pt x="52" y="100"/>
                  <a:pt x="49" y="100"/>
                </a:cubicBezTo>
                <a:cubicBezTo>
                  <a:pt x="47" y="101"/>
                  <a:pt x="44" y="102"/>
                  <a:pt x="42" y="102"/>
                </a:cubicBezTo>
                <a:lnTo>
                  <a:pt x="42" y="115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60950" rIns="121900" bIns="609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149" name="Google Shape;149;p15"/>
          <p:cNvSpPr txBox="1"/>
          <p:nvPr/>
        </p:nvSpPr>
        <p:spPr>
          <a:xfrm>
            <a:off x="2116625" y="4004888"/>
            <a:ext cx="3360300" cy="8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400" b="1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ETF溢价套利</a:t>
            </a:r>
            <a:endParaRPr sz="2400" b="1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 中概互联网ETF</a:t>
            </a:r>
            <a:endParaRPr sz="2400" b="1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150" name="Google Shape;150;p15"/>
          <p:cNvSpPr/>
          <p:nvPr/>
        </p:nvSpPr>
        <p:spPr>
          <a:xfrm>
            <a:off x="9423131" y="1675783"/>
            <a:ext cx="1696500" cy="1652100"/>
          </a:xfrm>
          <a:prstGeom prst="ellipse">
            <a:avLst/>
          </a:prstGeom>
          <a:solidFill>
            <a:schemeClr val="accent3"/>
          </a:solidFill>
          <a:ln w="1238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grpSp>
        <p:nvGrpSpPr>
          <p:cNvPr id="151" name="Google Shape;151;p15"/>
          <p:cNvGrpSpPr/>
          <p:nvPr/>
        </p:nvGrpSpPr>
        <p:grpSpPr>
          <a:xfrm>
            <a:off x="9518683" y="1874764"/>
            <a:ext cx="1496473" cy="1084884"/>
            <a:chOff x="4641886" y="2666177"/>
            <a:chExt cx="1613100" cy="1201023"/>
          </a:xfrm>
        </p:grpSpPr>
        <p:sp>
          <p:nvSpPr>
            <p:cNvPr id="152" name="Google Shape;152;p15"/>
            <p:cNvSpPr txBox="1"/>
            <p:nvPr/>
          </p:nvSpPr>
          <p:spPr>
            <a:xfrm>
              <a:off x="4641886" y="3049401"/>
              <a:ext cx="1613100" cy="81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Microsoft Yahei"/>
                <a:buNone/>
              </a:pPr>
              <a:r>
                <a:rPr lang="zh-CN" sz="1600" b="1">
                  <a:solidFill>
                    <a:schemeClr val="lt1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套利模型</a:t>
              </a:r>
              <a:endParaRPr sz="1600" b="1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Microsoft Yahei"/>
                <a:buNone/>
              </a:pPr>
              <a:r>
                <a:rPr lang="zh-CN" sz="1600" b="1">
                  <a:solidFill>
                    <a:schemeClr val="lt1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回测展示</a:t>
              </a:r>
              <a:endParaRPr sz="1600" b="1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600" b="1">
                  <a:solidFill>
                    <a:schemeClr val="lt1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俞政宇</a:t>
              </a:r>
              <a:endParaRPr sz="1600" b="1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153" name="Google Shape;153;p15"/>
            <p:cNvSpPr txBox="1"/>
            <p:nvPr/>
          </p:nvSpPr>
          <p:spPr>
            <a:xfrm>
              <a:off x="5094435" y="2666177"/>
              <a:ext cx="708000" cy="374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600" b="1">
                  <a:solidFill>
                    <a:schemeClr val="lt1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03</a:t>
              </a:r>
              <a:endParaRPr sz="1600" b="1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</p:grpSp>
      <p:sp>
        <p:nvSpPr>
          <p:cNvPr id="154" name="Google Shape;154;p15"/>
          <p:cNvSpPr/>
          <p:nvPr/>
        </p:nvSpPr>
        <p:spPr>
          <a:xfrm>
            <a:off x="6162125" y="1675783"/>
            <a:ext cx="1696500" cy="1652100"/>
          </a:xfrm>
          <a:prstGeom prst="ellipse">
            <a:avLst/>
          </a:prstGeom>
          <a:solidFill>
            <a:schemeClr val="accent1"/>
          </a:solidFill>
          <a:ln w="1238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grpSp>
        <p:nvGrpSpPr>
          <p:cNvPr id="155" name="Google Shape;155;p15"/>
          <p:cNvGrpSpPr/>
          <p:nvPr/>
        </p:nvGrpSpPr>
        <p:grpSpPr>
          <a:xfrm>
            <a:off x="6279310" y="1874764"/>
            <a:ext cx="1496473" cy="1569844"/>
            <a:chOff x="1150054" y="2666177"/>
            <a:chExt cx="1613100" cy="1737899"/>
          </a:xfrm>
        </p:grpSpPr>
        <p:sp>
          <p:nvSpPr>
            <p:cNvPr id="156" name="Google Shape;156;p15"/>
            <p:cNvSpPr txBox="1"/>
            <p:nvPr/>
          </p:nvSpPr>
          <p:spPr>
            <a:xfrm>
              <a:off x="1150054" y="3040876"/>
              <a:ext cx="1613100" cy="136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SzPts val="2000"/>
                <a:buNone/>
              </a:pPr>
              <a:r>
                <a:rPr lang="zh-CN" sz="1600" b="1">
                  <a:solidFill>
                    <a:schemeClr val="lt1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基金概况</a:t>
              </a:r>
              <a:endParaRPr sz="1600" b="1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SzPts val="2000"/>
                <a:buNone/>
              </a:pPr>
              <a:r>
                <a:rPr lang="zh-CN" sz="1600" b="1">
                  <a:solidFill>
                    <a:schemeClr val="lt1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净值估计</a:t>
              </a:r>
              <a:endParaRPr sz="1600" b="1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SzPts val="2000"/>
                <a:buNone/>
              </a:pPr>
              <a:r>
                <a:rPr lang="zh-CN" sz="1600" b="1">
                  <a:solidFill>
                    <a:schemeClr val="lt1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任禾安妤</a:t>
              </a:r>
              <a:endParaRPr sz="1600" b="1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1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157" name="Google Shape;157;p15"/>
            <p:cNvSpPr txBox="1"/>
            <p:nvPr/>
          </p:nvSpPr>
          <p:spPr>
            <a:xfrm>
              <a:off x="1580881" y="2666177"/>
              <a:ext cx="714600" cy="374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600" b="1">
                  <a:solidFill>
                    <a:schemeClr val="lt1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01</a:t>
              </a:r>
              <a:endParaRPr sz="1600" b="1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</p:grpSp>
      <p:sp>
        <p:nvSpPr>
          <p:cNvPr id="158" name="Google Shape;158;p15"/>
          <p:cNvSpPr/>
          <p:nvPr/>
        </p:nvSpPr>
        <p:spPr>
          <a:xfrm>
            <a:off x="7788019" y="999425"/>
            <a:ext cx="1696500" cy="1652100"/>
          </a:xfrm>
          <a:prstGeom prst="ellipse">
            <a:avLst/>
          </a:prstGeom>
          <a:solidFill>
            <a:schemeClr val="accent2"/>
          </a:solidFill>
          <a:ln w="1238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grpSp>
        <p:nvGrpSpPr>
          <p:cNvPr id="159" name="Google Shape;159;p15"/>
          <p:cNvGrpSpPr/>
          <p:nvPr/>
        </p:nvGrpSpPr>
        <p:grpSpPr>
          <a:xfrm>
            <a:off x="7892641" y="1198407"/>
            <a:ext cx="1496473" cy="1323504"/>
            <a:chOff x="2889119" y="1917415"/>
            <a:chExt cx="1613100" cy="1465187"/>
          </a:xfrm>
        </p:grpSpPr>
        <p:sp>
          <p:nvSpPr>
            <p:cNvPr id="160" name="Google Shape;160;p15"/>
            <p:cNvSpPr txBox="1"/>
            <p:nvPr/>
          </p:nvSpPr>
          <p:spPr>
            <a:xfrm>
              <a:off x="2889119" y="2292102"/>
              <a:ext cx="1613100" cy="109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Microsoft Yahei"/>
                <a:buNone/>
              </a:pPr>
              <a:r>
                <a:rPr lang="zh-CN" sz="1600" b="1">
                  <a:solidFill>
                    <a:schemeClr val="lt1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套利模型</a:t>
              </a:r>
              <a:endParaRPr sz="1600" b="1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Microsoft Yahei"/>
                <a:buNone/>
              </a:pPr>
              <a:r>
                <a:rPr lang="zh-CN" sz="1600" b="1">
                  <a:solidFill>
                    <a:schemeClr val="lt1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回测展示</a:t>
              </a:r>
              <a:endParaRPr sz="1600" b="1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Microsoft Yahei"/>
                <a:buNone/>
              </a:pPr>
              <a:r>
                <a:rPr lang="zh-CN" sz="1600" b="1">
                  <a:solidFill>
                    <a:schemeClr val="lt1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文杰</a:t>
              </a:r>
              <a:endParaRPr sz="1600" b="1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SzPts val="2000"/>
                <a:buNone/>
              </a:pPr>
              <a:endParaRPr sz="16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161" name="Google Shape;161;p15"/>
            <p:cNvSpPr txBox="1"/>
            <p:nvPr/>
          </p:nvSpPr>
          <p:spPr>
            <a:xfrm>
              <a:off x="3368541" y="1917415"/>
              <a:ext cx="644400" cy="374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600" b="1">
                  <a:solidFill>
                    <a:schemeClr val="lt1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02</a:t>
              </a:r>
              <a:endParaRPr sz="1600" b="1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</p:grpSp>
      <p:grpSp>
        <p:nvGrpSpPr>
          <p:cNvPr id="162" name="Google Shape;162;p15"/>
          <p:cNvGrpSpPr/>
          <p:nvPr/>
        </p:nvGrpSpPr>
        <p:grpSpPr>
          <a:xfrm>
            <a:off x="6711515" y="1083198"/>
            <a:ext cx="597810" cy="582087"/>
            <a:chOff x="1615942" y="1789872"/>
            <a:chExt cx="644400" cy="644400"/>
          </a:xfrm>
        </p:grpSpPr>
        <p:sp>
          <p:nvSpPr>
            <p:cNvPr id="163" name="Google Shape;163;p15"/>
            <p:cNvSpPr/>
            <p:nvPr/>
          </p:nvSpPr>
          <p:spPr>
            <a:xfrm>
              <a:off x="1615942" y="1789872"/>
              <a:ext cx="644400" cy="644400"/>
            </a:xfrm>
            <a:prstGeom prst="ellipse">
              <a:avLst/>
            </a:prstGeom>
            <a:solidFill>
              <a:schemeClr val="accent1"/>
            </a:solidFill>
            <a:ln w="12700" cap="flat" cmpd="sng">
              <a:solidFill>
                <a:srgbClr val="D8D8D8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164" name="Google Shape;164;p15"/>
            <p:cNvSpPr/>
            <p:nvPr/>
          </p:nvSpPr>
          <p:spPr>
            <a:xfrm>
              <a:off x="1779365" y="1936238"/>
              <a:ext cx="317535" cy="351649"/>
            </a:xfrm>
            <a:custGeom>
              <a:avLst/>
              <a:gdLst/>
              <a:ahLst/>
              <a:cxnLst/>
              <a:rect l="l" t="t" r="r" b="b"/>
              <a:pathLst>
                <a:path w="56" h="62" extrusionOk="0">
                  <a:moveTo>
                    <a:pt x="46" y="62"/>
                  </a:moveTo>
                  <a:cubicBezTo>
                    <a:pt x="10" y="62"/>
                    <a:pt x="10" y="62"/>
                    <a:pt x="10" y="62"/>
                  </a:cubicBezTo>
                  <a:cubicBezTo>
                    <a:pt x="4" y="62"/>
                    <a:pt x="0" y="58"/>
                    <a:pt x="0" y="52"/>
                  </a:cubicBezTo>
                  <a:cubicBezTo>
                    <a:pt x="0" y="43"/>
                    <a:pt x="2" y="29"/>
                    <a:pt x="14" y="29"/>
                  </a:cubicBezTo>
                  <a:cubicBezTo>
                    <a:pt x="15" y="29"/>
                    <a:pt x="20" y="34"/>
                    <a:pt x="28" y="34"/>
                  </a:cubicBezTo>
                  <a:cubicBezTo>
                    <a:pt x="36" y="34"/>
                    <a:pt x="41" y="29"/>
                    <a:pt x="42" y="29"/>
                  </a:cubicBezTo>
                  <a:cubicBezTo>
                    <a:pt x="54" y="29"/>
                    <a:pt x="56" y="43"/>
                    <a:pt x="56" y="52"/>
                  </a:cubicBezTo>
                  <a:cubicBezTo>
                    <a:pt x="56" y="58"/>
                    <a:pt x="52" y="62"/>
                    <a:pt x="46" y="62"/>
                  </a:cubicBezTo>
                  <a:close/>
                  <a:moveTo>
                    <a:pt x="28" y="31"/>
                  </a:moveTo>
                  <a:cubicBezTo>
                    <a:pt x="20" y="31"/>
                    <a:pt x="13" y="24"/>
                    <a:pt x="13" y="16"/>
                  </a:cubicBezTo>
                  <a:cubicBezTo>
                    <a:pt x="13" y="7"/>
                    <a:pt x="20" y="0"/>
                    <a:pt x="28" y="0"/>
                  </a:cubicBezTo>
                  <a:cubicBezTo>
                    <a:pt x="37" y="0"/>
                    <a:pt x="43" y="7"/>
                    <a:pt x="43" y="16"/>
                  </a:cubicBezTo>
                  <a:cubicBezTo>
                    <a:pt x="43" y="24"/>
                    <a:pt x="37" y="31"/>
                    <a:pt x="28" y="3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</p:grpSp>
      <p:grpSp>
        <p:nvGrpSpPr>
          <p:cNvPr id="165" name="Google Shape;165;p15"/>
          <p:cNvGrpSpPr/>
          <p:nvPr/>
        </p:nvGrpSpPr>
        <p:grpSpPr>
          <a:xfrm>
            <a:off x="8337403" y="2654351"/>
            <a:ext cx="597810" cy="582087"/>
            <a:chOff x="3368542" y="3529219"/>
            <a:chExt cx="644400" cy="644400"/>
          </a:xfrm>
        </p:grpSpPr>
        <p:sp>
          <p:nvSpPr>
            <p:cNvPr id="166" name="Google Shape;166;p15"/>
            <p:cNvSpPr/>
            <p:nvPr/>
          </p:nvSpPr>
          <p:spPr>
            <a:xfrm>
              <a:off x="3368542" y="3529219"/>
              <a:ext cx="644400" cy="644400"/>
            </a:xfrm>
            <a:prstGeom prst="ellipse">
              <a:avLst/>
            </a:prstGeom>
            <a:solidFill>
              <a:schemeClr val="accent2"/>
            </a:solidFill>
            <a:ln w="12700" cap="flat" cmpd="sng">
              <a:solidFill>
                <a:srgbClr val="D8D8D8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167" name="Google Shape;167;p15"/>
            <p:cNvSpPr/>
            <p:nvPr/>
          </p:nvSpPr>
          <p:spPr>
            <a:xfrm>
              <a:off x="3528038" y="3687414"/>
              <a:ext cx="325388" cy="327991"/>
            </a:xfrm>
            <a:custGeom>
              <a:avLst/>
              <a:gdLst/>
              <a:ahLst/>
              <a:cxnLst/>
              <a:rect l="l" t="t" r="r" b="b"/>
              <a:pathLst>
                <a:path w="58" h="58" extrusionOk="0">
                  <a:moveTo>
                    <a:pt x="29" y="58"/>
                  </a:moveTo>
                  <a:cubicBezTo>
                    <a:pt x="20" y="58"/>
                    <a:pt x="12" y="54"/>
                    <a:pt x="6" y="47"/>
                  </a:cubicBezTo>
                  <a:cubicBezTo>
                    <a:pt x="6" y="47"/>
                    <a:pt x="6" y="46"/>
                    <a:pt x="7" y="46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2" y="40"/>
                    <a:pt x="12" y="40"/>
                    <a:pt x="13" y="40"/>
                  </a:cubicBezTo>
                  <a:cubicBezTo>
                    <a:pt x="13" y="40"/>
                    <a:pt x="13" y="40"/>
                    <a:pt x="14" y="41"/>
                  </a:cubicBezTo>
                  <a:cubicBezTo>
                    <a:pt x="17" y="45"/>
                    <a:pt x="23" y="48"/>
                    <a:pt x="29" y="48"/>
                  </a:cubicBezTo>
                  <a:cubicBezTo>
                    <a:pt x="40" y="48"/>
                    <a:pt x="48" y="39"/>
                    <a:pt x="48" y="29"/>
                  </a:cubicBezTo>
                  <a:cubicBezTo>
                    <a:pt x="48" y="18"/>
                    <a:pt x="40" y="9"/>
                    <a:pt x="29" y="9"/>
                  </a:cubicBezTo>
                  <a:cubicBezTo>
                    <a:pt x="24" y="9"/>
                    <a:pt x="19" y="11"/>
                    <a:pt x="16" y="14"/>
                  </a:cubicBezTo>
                  <a:cubicBezTo>
                    <a:pt x="21" y="20"/>
                    <a:pt x="21" y="20"/>
                    <a:pt x="21" y="20"/>
                  </a:cubicBezTo>
                  <a:cubicBezTo>
                    <a:pt x="22" y="20"/>
                    <a:pt x="22" y="21"/>
                    <a:pt x="21" y="22"/>
                  </a:cubicBezTo>
                  <a:cubicBezTo>
                    <a:pt x="21" y="23"/>
                    <a:pt x="20" y="24"/>
                    <a:pt x="19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1" y="24"/>
                    <a:pt x="0" y="23"/>
                    <a:pt x="0" y="21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3"/>
                    <a:pt x="0" y="3"/>
                    <a:pt x="1" y="2"/>
                  </a:cubicBezTo>
                  <a:cubicBezTo>
                    <a:pt x="2" y="2"/>
                    <a:pt x="3" y="2"/>
                    <a:pt x="4" y="3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4" y="3"/>
                    <a:pt x="21" y="0"/>
                    <a:pt x="29" y="0"/>
                  </a:cubicBezTo>
                  <a:cubicBezTo>
                    <a:pt x="45" y="0"/>
                    <a:pt x="58" y="13"/>
                    <a:pt x="58" y="29"/>
                  </a:cubicBezTo>
                  <a:cubicBezTo>
                    <a:pt x="58" y="45"/>
                    <a:pt x="45" y="58"/>
                    <a:pt x="29" y="58"/>
                  </a:cubicBezTo>
                  <a:close/>
                  <a:moveTo>
                    <a:pt x="34" y="35"/>
                  </a:moveTo>
                  <a:cubicBezTo>
                    <a:pt x="34" y="35"/>
                    <a:pt x="33" y="36"/>
                    <a:pt x="33" y="36"/>
                  </a:cubicBezTo>
                  <a:cubicBezTo>
                    <a:pt x="20" y="36"/>
                    <a:pt x="20" y="36"/>
                    <a:pt x="20" y="36"/>
                  </a:cubicBezTo>
                  <a:cubicBezTo>
                    <a:pt x="20" y="36"/>
                    <a:pt x="19" y="35"/>
                    <a:pt x="19" y="35"/>
                  </a:cubicBezTo>
                  <a:cubicBezTo>
                    <a:pt x="19" y="32"/>
                    <a:pt x="19" y="32"/>
                    <a:pt x="19" y="32"/>
                  </a:cubicBezTo>
                  <a:cubicBezTo>
                    <a:pt x="19" y="32"/>
                    <a:pt x="20" y="31"/>
                    <a:pt x="20" y="31"/>
                  </a:cubicBezTo>
                  <a:cubicBezTo>
                    <a:pt x="29" y="31"/>
                    <a:pt x="29" y="31"/>
                    <a:pt x="29" y="31"/>
                  </a:cubicBezTo>
                  <a:cubicBezTo>
                    <a:pt x="29" y="18"/>
                    <a:pt x="29" y="18"/>
                    <a:pt x="29" y="18"/>
                  </a:cubicBezTo>
                  <a:cubicBezTo>
                    <a:pt x="29" y="17"/>
                    <a:pt x="29" y="17"/>
                    <a:pt x="30" y="17"/>
                  </a:cubicBezTo>
                  <a:cubicBezTo>
                    <a:pt x="33" y="17"/>
                    <a:pt x="33" y="17"/>
                    <a:pt x="33" y="17"/>
                  </a:cubicBezTo>
                  <a:cubicBezTo>
                    <a:pt x="33" y="17"/>
                    <a:pt x="34" y="17"/>
                    <a:pt x="34" y="18"/>
                  </a:cubicBezTo>
                  <a:lnTo>
                    <a:pt x="34" y="3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</p:grpSp>
      <p:grpSp>
        <p:nvGrpSpPr>
          <p:cNvPr id="168" name="Google Shape;168;p15"/>
          <p:cNvGrpSpPr/>
          <p:nvPr/>
        </p:nvGrpSpPr>
        <p:grpSpPr>
          <a:xfrm>
            <a:off x="9972508" y="1083198"/>
            <a:ext cx="597810" cy="582087"/>
            <a:chOff x="5131078" y="1789872"/>
            <a:chExt cx="644400" cy="644400"/>
          </a:xfrm>
        </p:grpSpPr>
        <p:sp>
          <p:nvSpPr>
            <p:cNvPr id="169" name="Google Shape;169;p15"/>
            <p:cNvSpPr/>
            <p:nvPr/>
          </p:nvSpPr>
          <p:spPr>
            <a:xfrm>
              <a:off x="5131078" y="1789872"/>
              <a:ext cx="644400" cy="644400"/>
            </a:xfrm>
            <a:prstGeom prst="ellipse">
              <a:avLst/>
            </a:prstGeom>
            <a:solidFill>
              <a:schemeClr val="accent3"/>
            </a:solidFill>
            <a:ln w="12700" cap="flat" cmpd="sng">
              <a:solidFill>
                <a:srgbClr val="D8D8D8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grpSp>
          <p:nvGrpSpPr>
            <p:cNvPr id="170" name="Google Shape;170;p15"/>
            <p:cNvGrpSpPr/>
            <p:nvPr/>
          </p:nvGrpSpPr>
          <p:grpSpPr>
            <a:xfrm>
              <a:off x="5292659" y="1965220"/>
              <a:ext cx="321265" cy="293940"/>
              <a:chOff x="2046288" y="3759200"/>
              <a:chExt cx="296863" cy="271613"/>
            </a:xfrm>
          </p:grpSpPr>
          <p:sp>
            <p:nvSpPr>
              <p:cNvPr id="171" name="Google Shape;171;p15"/>
              <p:cNvSpPr/>
              <p:nvPr/>
            </p:nvSpPr>
            <p:spPr>
              <a:xfrm>
                <a:off x="2065338" y="3973513"/>
                <a:ext cx="55500" cy="57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60950" rIns="121900" bIns="6095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dk1"/>
                  </a:solidFill>
                  <a:latin typeface="Microsoft Yahei"/>
                  <a:ea typeface="Microsoft Yahei"/>
                  <a:cs typeface="Microsoft Yahei"/>
                  <a:sym typeface="Microsoft Yahei"/>
                </a:endParaRPr>
              </a:p>
            </p:txBody>
          </p:sp>
          <p:sp>
            <p:nvSpPr>
              <p:cNvPr id="172" name="Google Shape;172;p15"/>
              <p:cNvSpPr/>
              <p:nvPr/>
            </p:nvSpPr>
            <p:spPr>
              <a:xfrm>
                <a:off x="2139950" y="3935413"/>
                <a:ext cx="55500" cy="95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60950" rIns="121900" bIns="6095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dk1"/>
                  </a:solidFill>
                  <a:latin typeface="Microsoft Yahei"/>
                  <a:ea typeface="Microsoft Yahei"/>
                  <a:cs typeface="Microsoft Yahei"/>
                  <a:sym typeface="Microsoft Yahei"/>
                </a:endParaRPr>
              </a:p>
            </p:txBody>
          </p:sp>
          <p:sp>
            <p:nvSpPr>
              <p:cNvPr id="173" name="Google Shape;173;p15"/>
              <p:cNvSpPr/>
              <p:nvPr/>
            </p:nvSpPr>
            <p:spPr>
              <a:xfrm>
                <a:off x="2212975" y="3898900"/>
                <a:ext cx="57300" cy="1317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60950" rIns="121900" bIns="6095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dk1"/>
                  </a:solidFill>
                  <a:latin typeface="Microsoft Yahei"/>
                  <a:ea typeface="Microsoft Yahei"/>
                  <a:cs typeface="Microsoft Yahei"/>
                  <a:sym typeface="Microsoft Yahei"/>
                </a:endParaRPr>
              </a:p>
            </p:txBody>
          </p:sp>
          <p:sp>
            <p:nvSpPr>
              <p:cNvPr id="174" name="Google Shape;174;p15"/>
              <p:cNvSpPr/>
              <p:nvPr/>
            </p:nvSpPr>
            <p:spPr>
              <a:xfrm>
                <a:off x="2287588" y="3860800"/>
                <a:ext cx="55500" cy="1698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60950" rIns="121900" bIns="6095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dk1"/>
                  </a:solidFill>
                  <a:latin typeface="Microsoft Yahei"/>
                  <a:ea typeface="Microsoft Yahei"/>
                  <a:cs typeface="Microsoft Yahei"/>
                  <a:sym typeface="Microsoft Yahei"/>
                </a:endParaRPr>
              </a:p>
            </p:txBody>
          </p:sp>
          <p:sp>
            <p:nvSpPr>
              <p:cNvPr id="175" name="Google Shape;175;p15"/>
              <p:cNvSpPr/>
              <p:nvPr/>
            </p:nvSpPr>
            <p:spPr>
              <a:xfrm>
                <a:off x="2046288" y="3759200"/>
                <a:ext cx="296863" cy="176213"/>
              </a:xfrm>
              <a:custGeom>
                <a:avLst/>
                <a:gdLst/>
                <a:ahLst/>
                <a:cxnLst/>
                <a:rect l="l" t="t" r="r" b="b"/>
                <a:pathLst>
                  <a:path w="187" h="111" extrusionOk="0">
                    <a:moveTo>
                      <a:pt x="162" y="25"/>
                    </a:moveTo>
                    <a:lnTo>
                      <a:pt x="126" y="25"/>
                    </a:lnTo>
                    <a:lnTo>
                      <a:pt x="81" y="59"/>
                    </a:lnTo>
                    <a:lnTo>
                      <a:pt x="59" y="48"/>
                    </a:lnTo>
                    <a:lnTo>
                      <a:pt x="0" y="96"/>
                    </a:lnTo>
                    <a:lnTo>
                      <a:pt x="0" y="111"/>
                    </a:lnTo>
                    <a:lnTo>
                      <a:pt x="60" y="62"/>
                    </a:lnTo>
                    <a:lnTo>
                      <a:pt x="83" y="74"/>
                    </a:lnTo>
                    <a:lnTo>
                      <a:pt x="131" y="37"/>
                    </a:lnTo>
                    <a:lnTo>
                      <a:pt x="166" y="37"/>
                    </a:lnTo>
                    <a:lnTo>
                      <a:pt x="187" y="16"/>
                    </a:lnTo>
                    <a:lnTo>
                      <a:pt x="187" y="0"/>
                    </a:lnTo>
                    <a:lnTo>
                      <a:pt x="162" y="25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60950" rIns="121900" bIns="6095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dk1"/>
                  </a:solidFill>
                  <a:latin typeface="Microsoft Yahei"/>
                  <a:ea typeface="Microsoft Yahei"/>
                  <a:cs typeface="Microsoft Yahei"/>
                  <a:sym typeface="Microsoft Yahei"/>
                </a:endParaRPr>
              </a:p>
            </p:txBody>
          </p:sp>
        </p:grpSp>
      </p:grpSp>
      <p:sp>
        <p:nvSpPr>
          <p:cNvPr id="176" name="Google Shape;176;p15"/>
          <p:cNvSpPr/>
          <p:nvPr/>
        </p:nvSpPr>
        <p:spPr>
          <a:xfrm>
            <a:off x="6162119" y="3735913"/>
            <a:ext cx="1696500" cy="1652100"/>
          </a:xfrm>
          <a:prstGeom prst="ellipse">
            <a:avLst/>
          </a:prstGeom>
          <a:solidFill>
            <a:schemeClr val="accent2"/>
          </a:solidFill>
          <a:ln w="1238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177" name="Google Shape;177;p15"/>
          <p:cNvSpPr txBox="1"/>
          <p:nvPr/>
        </p:nvSpPr>
        <p:spPr>
          <a:xfrm>
            <a:off x="6262216" y="4331075"/>
            <a:ext cx="1496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zh-CN" sz="1600" b="1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基金净值估计</a:t>
            </a:r>
            <a:endParaRPr sz="1600" b="1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icrosoft Yahei"/>
              <a:buNone/>
            </a:pPr>
            <a:r>
              <a:rPr lang="zh-CN" sz="1600" b="1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文杰</a:t>
            </a:r>
            <a:endParaRPr sz="1600" b="1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sz="16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grpSp>
        <p:nvGrpSpPr>
          <p:cNvPr id="178" name="Google Shape;178;p15"/>
          <p:cNvGrpSpPr/>
          <p:nvPr/>
        </p:nvGrpSpPr>
        <p:grpSpPr>
          <a:xfrm>
            <a:off x="6711503" y="5390839"/>
            <a:ext cx="597810" cy="582087"/>
            <a:chOff x="3368542" y="3529219"/>
            <a:chExt cx="644400" cy="644400"/>
          </a:xfrm>
        </p:grpSpPr>
        <p:sp>
          <p:nvSpPr>
            <p:cNvPr id="179" name="Google Shape;179;p15"/>
            <p:cNvSpPr/>
            <p:nvPr/>
          </p:nvSpPr>
          <p:spPr>
            <a:xfrm>
              <a:off x="3368542" y="3529219"/>
              <a:ext cx="644400" cy="644400"/>
            </a:xfrm>
            <a:prstGeom prst="ellipse">
              <a:avLst/>
            </a:prstGeom>
            <a:solidFill>
              <a:schemeClr val="accent2"/>
            </a:solidFill>
            <a:ln w="12700" cap="flat" cmpd="sng">
              <a:solidFill>
                <a:srgbClr val="D8D8D8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180" name="Google Shape;180;p15"/>
            <p:cNvSpPr/>
            <p:nvPr/>
          </p:nvSpPr>
          <p:spPr>
            <a:xfrm>
              <a:off x="3528038" y="3687414"/>
              <a:ext cx="325388" cy="327991"/>
            </a:xfrm>
            <a:custGeom>
              <a:avLst/>
              <a:gdLst/>
              <a:ahLst/>
              <a:cxnLst/>
              <a:rect l="l" t="t" r="r" b="b"/>
              <a:pathLst>
                <a:path w="58" h="58" extrusionOk="0">
                  <a:moveTo>
                    <a:pt x="29" y="58"/>
                  </a:moveTo>
                  <a:cubicBezTo>
                    <a:pt x="20" y="58"/>
                    <a:pt x="12" y="54"/>
                    <a:pt x="6" y="47"/>
                  </a:cubicBezTo>
                  <a:cubicBezTo>
                    <a:pt x="6" y="47"/>
                    <a:pt x="6" y="46"/>
                    <a:pt x="7" y="46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2" y="40"/>
                    <a:pt x="12" y="40"/>
                    <a:pt x="13" y="40"/>
                  </a:cubicBezTo>
                  <a:cubicBezTo>
                    <a:pt x="13" y="40"/>
                    <a:pt x="13" y="40"/>
                    <a:pt x="14" y="41"/>
                  </a:cubicBezTo>
                  <a:cubicBezTo>
                    <a:pt x="17" y="45"/>
                    <a:pt x="23" y="48"/>
                    <a:pt x="29" y="48"/>
                  </a:cubicBezTo>
                  <a:cubicBezTo>
                    <a:pt x="40" y="48"/>
                    <a:pt x="48" y="39"/>
                    <a:pt x="48" y="29"/>
                  </a:cubicBezTo>
                  <a:cubicBezTo>
                    <a:pt x="48" y="18"/>
                    <a:pt x="40" y="9"/>
                    <a:pt x="29" y="9"/>
                  </a:cubicBezTo>
                  <a:cubicBezTo>
                    <a:pt x="24" y="9"/>
                    <a:pt x="19" y="11"/>
                    <a:pt x="16" y="14"/>
                  </a:cubicBezTo>
                  <a:cubicBezTo>
                    <a:pt x="21" y="20"/>
                    <a:pt x="21" y="20"/>
                    <a:pt x="21" y="20"/>
                  </a:cubicBezTo>
                  <a:cubicBezTo>
                    <a:pt x="22" y="20"/>
                    <a:pt x="22" y="21"/>
                    <a:pt x="21" y="22"/>
                  </a:cubicBezTo>
                  <a:cubicBezTo>
                    <a:pt x="21" y="23"/>
                    <a:pt x="20" y="24"/>
                    <a:pt x="19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1" y="24"/>
                    <a:pt x="0" y="23"/>
                    <a:pt x="0" y="21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3"/>
                    <a:pt x="0" y="3"/>
                    <a:pt x="1" y="2"/>
                  </a:cubicBezTo>
                  <a:cubicBezTo>
                    <a:pt x="2" y="2"/>
                    <a:pt x="3" y="2"/>
                    <a:pt x="4" y="3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4" y="3"/>
                    <a:pt x="21" y="0"/>
                    <a:pt x="29" y="0"/>
                  </a:cubicBezTo>
                  <a:cubicBezTo>
                    <a:pt x="45" y="0"/>
                    <a:pt x="58" y="13"/>
                    <a:pt x="58" y="29"/>
                  </a:cubicBezTo>
                  <a:cubicBezTo>
                    <a:pt x="58" y="45"/>
                    <a:pt x="45" y="58"/>
                    <a:pt x="29" y="58"/>
                  </a:cubicBezTo>
                  <a:close/>
                  <a:moveTo>
                    <a:pt x="34" y="35"/>
                  </a:moveTo>
                  <a:cubicBezTo>
                    <a:pt x="34" y="35"/>
                    <a:pt x="33" y="36"/>
                    <a:pt x="33" y="36"/>
                  </a:cubicBezTo>
                  <a:cubicBezTo>
                    <a:pt x="20" y="36"/>
                    <a:pt x="20" y="36"/>
                    <a:pt x="20" y="36"/>
                  </a:cubicBezTo>
                  <a:cubicBezTo>
                    <a:pt x="20" y="36"/>
                    <a:pt x="19" y="35"/>
                    <a:pt x="19" y="35"/>
                  </a:cubicBezTo>
                  <a:cubicBezTo>
                    <a:pt x="19" y="32"/>
                    <a:pt x="19" y="32"/>
                    <a:pt x="19" y="32"/>
                  </a:cubicBezTo>
                  <a:cubicBezTo>
                    <a:pt x="19" y="32"/>
                    <a:pt x="20" y="31"/>
                    <a:pt x="20" y="31"/>
                  </a:cubicBezTo>
                  <a:cubicBezTo>
                    <a:pt x="29" y="31"/>
                    <a:pt x="29" y="31"/>
                    <a:pt x="29" y="31"/>
                  </a:cubicBezTo>
                  <a:cubicBezTo>
                    <a:pt x="29" y="18"/>
                    <a:pt x="29" y="18"/>
                    <a:pt x="29" y="18"/>
                  </a:cubicBezTo>
                  <a:cubicBezTo>
                    <a:pt x="29" y="17"/>
                    <a:pt x="29" y="17"/>
                    <a:pt x="30" y="17"/>
                  </a:cubicBezTo>
                  <a:cubicBezTo>
                    <a:pt x="33" y="17"/>
                    <a:pt x="33" y="17"/>
                    <a:pt x="33" y="17"/>
                  </a:cubicBezTo>
                  <a:cubicBezTo>
                    <a:pt x="33" y="17"/>
                    <a:pt x="34" y="17"/>
                    <a:pt x="34" y="18"/>
                  </a:cubicBezTo>
                  <a:lnTo>
                    <a:pt x="34" y="3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</p:grpSp>
      <p:pic>
        <p:nvPicPr>
          <p:cNvPr id="181" name="Google Shape;18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42050" y="137699"/>
            <a:ext cx="2438400" cy="6126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33"/>
          <p:cNvSpPr txBox="1"/>
          <p:nvPr/>
        </p:nvSpPr>
        <p:spPr>
          <a:xfrm flipH="1">
            <a:off x="8925388" y="6188926"/>
            <a:ext cx="2523900" cy="1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50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数据来源：Wind</a:t>
            </a:r>
            <a:endParaRPr sz="1050">
              <a:solidFill>
                <a:srgbClr val="7F7F7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428" name="Google Shape;428;p33"/>
          <p:cNvSpPr txBox="1"/>
          <p:nvPr/>
        </p:nvSpPr>
        <p:spPr>
          <a:xfrm>
            <a:off x="745122" y="2544962"/>
            <a:ext cx="10701900" cy="36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accen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600" b="1">
                <a:solidFill>
                  <a:schemeClr val="accen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</a:t>
            </a:r>
            <a:endParaRPr sz="160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600">
                <a:solidFill>
                  <a:srgbClr val="FF000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本期起始资金</a:t>
            </a:r>
            <a:endParaRPr sz="1600">
              <a:solidFill>
                <a:srgbClr val="FF0000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FF0000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6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指从2023年7月3日以起始资金（¥100,000）开始进行折价套利交易，至本季度开始（4月1日）的资金总额</a:t>
            </a:r>
            <a:endParaRPr sz="160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600">
                <a:solidFill>
                  <a:srgbClr val="FF000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若买入卖出本期起始资金</a:t>
            </a:r>
            <a:endParaRPr sz="1600">
              <a:solidFill>
                <a:srgbClr val="FF0000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FF0000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6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指从2023年7月3日以起始资金（¥100,000）开始进行与折价套利交易同期的二级市场买进卖出交易，至本季度开始 （4月1日）的资金总额</a:t>
            </a:r>
            <a:endParaRPr sz="160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600">
                <a:solidFill>
                  <a:srgbClr val="FF000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是否使用估计净值</a:t>
            </a:r>
            <a:endParaRPr sz="1600">
              <a:solidFill>
                <a:srgbClr val="FF0000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6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若“是”则使用T-1日估计净值回测数据，准确性较高，若“否”则使用实际净值</a:t>
            </a:r>
            <a:endParaRPr sz="160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pic>
        <p:nvPicPr>
          <p:cNvPr id="429" name="Google Shape;429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5122" y="1351280"/>
            <a:ext cx="11042054" cy="741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p33" descr="宁聚投资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925301" y="276131"/>
            <a:ext cx="2521574" cy="619761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p33"/>
          <p:cNvSpPr txBox="1">
            <a:spLocks noGrp="1"/>
          </p:cNvSpPr>
          <p:nvPr>
            <p:ph type="title"/>
          </p:nvPr>
        </p:nvSpPr>
        <p:spPr>
          <a:xfrm>
            <a:off x="1777479" y="281100"/>
            <a:ext cx="4443300" cy="3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200"/>
              <a:buFont typeface="Microsoft Yahei"/>
              <a:buNone/>
            </a:pPr>
            <a:r>
              <a:rPr lang="zh-CN" sz="2400">
                <a:solidFill>
                  <a:schemeClr val="dk1"/>
                </a:solidFill>
              </a:rPr>
              <a:t>参数设置</a:t>
            </a:r>
            <a:endParaRPr sz="24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34"/>
          <p:cNvSpPr txBox="1"/>
          <p:nvPr/>
        </p:nvSpPr>
        <p:spPr>
          <a:xfrm flipH="1">
            <a:off x="8925388" y="6188926"/>
            <a:ext cx="2523900" cy="1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50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数据来源：Wind</a:t>
            </a:r>
            <a:endParaRPr sz="1050">
              <a:solidFill>
                <a:srgbClr val="7F7F7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437" name="Google Shape;437;p34"/>
          <p:cNvSpPr txBox="1"/>
          <p:nvPr/>
        </p:nvSpPr>
        <p:spPr>
          <a:xfrm>
            <a:off x="6633875" y="1495425"/>
            <a:ext cx="4443300" cy="19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marR="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icrosoft Yahei"/>
              <a:buChar char="●"/>
            </a:pPr>
            <a:r>
              <a:rPr lang="zh-CN" sz="16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纵轴为市场交易日</a:t>
            </a:r>
            <a:endParaRPr sz="160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457200" marR="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icrosoft Yahei"/>
              <a:buChar char="●"/>
            </a:pPr>
            <a:r>
              <a:rPr lang="zh-CN" sz="16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是否执行交易因素</a:t>
            </a:r>
            <a:endParaRPr sz="160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914400" marR="0" lvl="1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icrosoft Yahei"/>
              <a:buChar char="○"/>
            </a:pPr>
            <a:r>
              <a:rPr lang="zh-CN" sz="16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折价率 &gt; 折价参数交易门槛 0.875%</a:t>
            </a:r>
            <a:endParaRPr sz="160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914400" marR="0" lvl="1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icrosoft Yahei"/>
              <a:buChar char="○"/>
            </a:pPr>
            <a:r>
              <a:rPr lang="zh-CN" sz="16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剩余可用资金 &gt; 单次交易使用资金</a:t>
            </a:r>
            <a:endParaRPr sz="160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457200" marR="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icrosoft Yahei"/>
              <a:buChar char="●"/>
            </a:pPr>
            <a:r>
              <a:rPr lang="zh-CN" sz="16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误差为T-1日预估净值与T日实际净值差异，包括市场波动</a:t>
            </a:r>
            <a:endParaRPr sz="160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pic>
        <p:nvPicPr>
          <p:cNvPr id="438" name="Google Shape;438;p34" descr="宁聚投资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925301" y="276131"/>
            <a:ext cx="2521574" cy="619761"/>
          </a:xfrm>
          <a:prstGeom prst="rect">
            <a:avLst/>
          </a:prstGeom>
          <a:noFill/>
          <a:ln>
            <a:noFill/>
          </a:ln>
        </p:spPr>
      </p:pic>
      <p:sp>
        <p:nvSpPr>
          <p:cNvPr id="439" name="Google Shape;439;p34"/>
          <p:cNvSpPr txBox="1">
            <a:spLocks noGrp="1"/>
          </p:cNvSpPr>
          <p:nvPr>
            <p:ph type="title"/>
          </p:nvPr>
        </p:nvSpPr>
        <p:spPr>
          <a:xfrm>
            <a:off x="1777479" y="281100"/>
            <a:ext cx="4443300" cy="3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200"/>
              <a:buFont typeface="Microsoft Yahei"/>
              <a:buNone/>
            </a:pPr>
            <a:r>
              <a:rPr lang="zh-CN" sz="2400">
                <a:solidFill>
                  <a:schemeClr val="dk1"/>
                </a:solidFill>
              </a:rPr>
              <a:t>T日 折价率 是否交易</a:t>
            </a:r>
            <a:endParaRPr sz="2400">
              <a:solidFill>
                <a:schemeClr val="dk1"/>
              </a:solidFill>
            </a:endParaRPr>
          </a:p>
        </p:txBody>
      </p:sp>
      <p:graphicFrame>
        <p:nvGraphicFramePr>
          <p:cNvPr id="440" name="Google Shape;440;p34"/>
          <p:cNvGraphicFramePr/>
          <p:nvPr/>
        </p:nvGraphicFramePr>
        <p:xfrm>
          <a:off x="342875" y="1160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{A3D993CE-8DED-46C9-BAB6-5B72BFCB4476}</a:tableStyleId>
              </a:tblPr>
              <a:tblGrid>
                <a:gridCol w="739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2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48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120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753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04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04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489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/>
                        <a:t>日期</a:t>
                      </a:r>
                      <a:endParaRPr sz="1000"/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/>
                        <a:t>预估净值</a:t>
                      </a:r>
                      <a:r>
                        <a:rPr lang="zh-CN" sz="10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T-1</a:t>
                      </a:r>
                      <a:endParaRPr sz="10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/>
                        <a:t>实际净值</a:t>
                      </a:r>
                      <a:r>
                        <a:rPr lang="zh-CN" sz="10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</a:t>
                      </a:r>
                      <a:endParaRPr sz="10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/>
                        <a:t>误差</a:t>
                      </a:r>
                      <a:endParaRPr sz="1000"/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/>
                        <a:t>市值</a:t>
                      </a:r>
                      <a:r>
                        <a:rPr lang="zh-CN" sz="1000">
                          <a:solidFill>
                            <a:srgbClr val="FF0000"/>
                          </a:solidFill>
                        </a:rPr>
                        <a:t>T</a:t>
                      </a:r>
                      <a:endParaRPr sz="1000">
                        <a:solidFill>
                          <a:srgbClr val="FF0000"/>
                        </a:solidFill>
                      </a:endParaRPr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/>
                        <a:t>折价率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/>
                        <a:t>是否交易</a:t>
                      </a:r>
                      <a:endParaRPr sz="1000"/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CE6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69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2024/4/3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1.28166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1.2839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-0.17448%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1.261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1.6120%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是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C7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69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2024/4/8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1.28376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1.2646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1.51501%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1.245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3.0192%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CN" sz="10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是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C7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69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2024/4/9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1.26537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1.2749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-0.74747%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1.255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0.8196%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否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69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2024/4/10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1.27444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1.2516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1.82474%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1.256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1.4468%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CN" sz="10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是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C7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69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2024/4/11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1.25226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1.2744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-1.73749%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1.238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1.1385%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CN" sz="10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否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69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2024/4/12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1.27370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1.2470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2.14108%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1.261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0.9970%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CN" sz="10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否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69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2024/4/15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1.24768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1.2392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0.68449%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1.239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0.6959%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CN" sz="10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否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269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2024/4/16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1.23895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1.2408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-0.14936%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1.211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2.2557%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CN" sz="10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是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C7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269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2024/4/17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1.24047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1.2208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1.61086%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1.227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1.0855%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CN" sz="10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是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C7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269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2024/4/18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1.22235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1.2018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1.70970%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1.211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0.9283%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CN" sz="10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否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269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2024/4/19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1.20224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1.1585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3.77530%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1.176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2.1823%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CN" sz="10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否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269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2024/4/22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1.16030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1.1755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-1.29270%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1.147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1.1466%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CN" sz="10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是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C7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269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2024/4/23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1.17246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1.1935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-1.76325%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1.157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1.3182%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CN" sz="10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否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35"/>
          <p:cNvSpPr txBox="1"/>
          <p:nvPr/>
        </p:nvSpPr>
        <p:spPr>
          <a:xfrm flipH="1">
            <a:off x="8925388" y="6188926"/>
            <a:ext cx="2523900" cy="1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50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数据来源：Wind</a:t>
            </a:r>
            <a:endParaRPr sz="1050">
              <a:solidFill>
                <a:srgbClr val="7F7F7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pic>
        <p:nvPicPr>
          <p:cNvPr id="446" name="Google Shape;446;p35" descr="宁聚投资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925302" y="276131"/>
            <a:ext cx="2521574" cy="619761"/>
          </a:xfrm>
          <a:prstGeom prst="rect">
            <a:avLst/>
          </a:prstGeom>
          <a:noFill/>
          <a:ln>
            <a:noFill/>
          </a:ln>
        </p:spPr>
      </p:pic>
      <p:sp>
        <p:nvSpPr>
          <p:cNvPr id="447" name="Google Shape;447;p35"/>
          <p:cNvSpPr txBox="1">
            <a:spLocks noGrp="1"/>
          </p:cNvSpPr>
          <p:nvPr>
            <p:ph type="title"/>
          </p:nvPr>
        </p:nvSpPr>
        <p:spPr>
          <a:xfrm>
            <a:off x="1777479" y="281100"/>
            <a:ext cx="4443300" cy="3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200"/>
              <a:buFont typeface="Microsoft Yahei"/>
              <a:buNone/>
            </a:pPr>
            <a:r>
              <a:rPr lang="zh-CN" sz="2400">
                <a:solidFill>
                  <a:schemeClr val="dk1"/>
                </a:solidFill>
              </a:rPr>
              <a:t>T+3日 卖出或赎回 收益率</a:t>
            </a:r>
            <a:endParaRPr sz="2400">
              <a:solidFill>
                <a:schemeClr val="dk1"/>
              </a:solidFill>
            </a:endParaRPr>
          </a:p>
        </p:txBody>
      </p:sp>
      <p:graphicFrame>
        <p:nvGraphicFramePr>
          <p:cNvPr id="448" name="Google Shape;448;p35"/>
          <p:cNvGraphicFramePr/>
          <p:nvPr/>
        </p:nvGraphicFramePr>
        <p:xfrm>
          <a:off x="309275" y="11407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{A3D993CE-8DED-46C9-BAB6-5B72BFCB4476}</a:tableStyleId>
              </a:tblPr>
              <a:tblGrid>
                <a:gridCol w="749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29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9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673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162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421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509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281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31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351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/>
                        <a:t>日期</a:t>
                      </a:r>
                      <a:endParaRPr sz="1000"/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AE9F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/>
                        <a:t>是否交易</a:t>
                      </a:r>
                      <a:endParaRPr sz="1000"/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AE9F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/>
                        <a:t>赎回确认日期</a:t>
                      </a:r>
                      <a:endParaRPr sz="1000"/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AE9F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/>
                        <a:t>赎回申请日期</a:t>
                      </a:r>
                      <a:endParaRPr sz="1000"/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AE9F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/>
                        <a:t>赎回日期市值</a:t>
                      </a:r>
                      <a:endParaRPr sz="1000"/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/>
                        <a:t>赎回日期前一天估计净值</a:t>
                      </a:r>
                      <a:endParaRPr sz="1000"/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/>
                        <a:t>赎回日期实际净值</a:t>
                      </a:r>
                      <a:endParaRPr sz="1000"/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AE9F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/>
                        <a:t>卖出(0)或赎回(1)</a:t>
                      </a:r>
                      <a:endParaRPr sz="1000"/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AE9F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/>
                        <a:t>收益率</a:t>
                      </a:r>
                      <a:endParaRPr sz="1000"/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AE9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1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2024/4/3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是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2024/4/10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2024/4/8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1.24500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1.28376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1.2646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solidFill>
                            <a:srgbClr val="0061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-0.53628%</a:t>
                      </a:r>
                      <a:endParaRPr sz="1000">
                        <a:solidFill>
                          <a:srgbClr val="0061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1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2024/4/8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是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2024/4/15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2024/4/11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1.23800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1.25226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1.2744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solidFill>
                            <a:srgbClr val="9C000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1.52267%</a:t>
                      </a:r>
                      <a:endParaRPr sz="1000">
                        <a:solidFill>
                          <a:srgbClr val="9C000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1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2024/4/9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否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/>
                        <a:t>不适用</a:t>
                      </a:r>
                      <a:endParaRPr sz="1000"/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/>
                        <a:t>不适用</a:t>
                      </a:r>
                      <a:endParaRPr sz="1000"/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/>
                        <a:t>不适用</a:t>
                      </a:r>
                      <a:endParaRPr sz="1000"/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/>
                        <a:t>不适用</a:t>
                      </a:r>
                      <a:endParaRPr sz="1000"/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/>
                        <a:t>不适用</a:t>
                      </a:r>
                      <a:endParaRPr sz="1000"/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/>
                        <a:t>不适用</a:t>
                      </a:r>
                      <a:endParaRPr sz="1000"/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0.00000%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51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2024/4/10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是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2024/4/17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2024/4/15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1.23900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1.24768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1.2392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solidFill>
                            <a:srgbClr val="0061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-2.14605%</a:t>
                      </a:r>
                      <a:endParaRPr sz="1000">
                        <a:solidFill>
                          <a:srgbClr val="0061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51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2024/4/11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否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/>
                        <a:t>不适用</a:t>
                      </a:r>
                      <a:endParaRPr sz="1000"/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/>
                        <a:t>不适用</a:t>
                      </a:r>
                      <a:endParaRPr sz="1000"/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/>
                        <a:t>不适用</a:t>
                      </a:r>
                      <a:endParaRPr sz="1000"/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/>
                        <a:t>不适用</a:t>
                      </a:r>
                      <a:endParaRPr sz="1000"/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/>
                        <a:t>不适用</a:t>
                      </a:r>
                      <a:endParaRPr sz="1000"/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/>
                        <a:t>不适用</a:t>
                      </a:r>
                      <a:endParaRPr sz="1000"/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0.00000%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51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2024/4/12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否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/>
                        <a:t>不适用</a:t>
                      </a:r>
                      <a:endParaRPr sz="1000"/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/>
                        <a:t>不适用</a:t>
                      </a:r>
                      <a:endParaRPr sz="1000"/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/>
                        <a:t>不适用</a:t>
                      </a:r>
                      <a:endParaRPr sz="1000"/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/>
                        <a:t>不适用</a:t>
                      </a:r>
                      <a:endParaRPr sz="1000"/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/>
                        <a:t>不适用</a:t>
                      </a:r>
                      <a:endParaRPr sz="1000"/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/>
                        <a:t>不适用</a:t>
                      </a:r>
                      <a:endParaRPr sz="1000"/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0.00000%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51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2024/4/15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否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/>
                        <a:t>不适用</a:t>
                      </a:r>
                      <a:endParaRPr sz="1000"/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/>
                        <a:t>不适用</a:t>
                      </a:r>
                      <a:endParaRPr sz="1000"/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/>
                        <a:t>不适用</a:t>
                      </a:r>
                      <a:endParaRPr sz="1000"/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/>
                        <a:t>不适用</a:t>
                      </a:r>
                      <a:endParaRPr sz="1000"/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/>
                        <a:t>不适用</a:t>
                      </a:r>
                      <a:endParaRPr sz="1000"/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/>
                        <a:t>不适用</a:t>
                      </a:r>
                      <a:endParaRPr sz="1000"/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0.00000%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51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2024/4/16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是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2024/4/23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2024/4/19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1.17600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1.20224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1.1585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solidFill>
                            <a:srgbClr val="0061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-5.11916%</a:t>
                      </a:r>
                      <a:endParaRPr sz="1000">
                        <a:solidFill>
                          <a:srgbClr val="0061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51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2024/4/17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是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2024/4/24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2024/4/22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1.14700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1.16030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1.1755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solidFill>
                            <a:srgbClr val="0061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-4.98226%</a:t>
                      </a:r>
                      <a:endParaRPr sz="1000">
                        <a:solidFill>
                          <a:srgbClr val="0061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351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2024/4/18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否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/>
                        <a:t>不适用</a:t>
                      </a:r>
                      <a:endParaRPr sz="1000"/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/>
                        <a:t>不适用</a:t>
                      </a:r>
                      <a:endParaRPr sz="1000"/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/>
                        <a:t>不适用</a:t>
                      </a:r>
                      <a:endParaRPr sz="1000"/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/>
                        <a:t>不适用</a:t>
                      </a:r>
                      <a:endParaRPr sz="1000"/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/>
                        <a:t>不适用</a:t>
                      </a:r>
                      <a:endParaRPr sz="1000"/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/>
                        <a:t>不适用</a:t>
                      </a:r>
                      <a:endParaRPr sz="1000"/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0.00000%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351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2024/4/19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否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/>
                        <a:t>不适用</a:t>
                      </a:r>
                      <a:endParaRPr sz="1000"/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/>
                        <a:t>不适用</a:t>
                      </a:r>
                      <a:endParaRPr sz="1000"/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/>
                        <a:t>不适用</a:t>
                      </a:r>
                      <a:endParaRPr sz="1000"/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/>
                        <a:t>不适用</a:t>
                      </a:r>
                      <a:endParaRPr sz="1000"/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/>
                        <a:t>不适用</a:t>
                      </a:r>
                      <a:endParaRPr sz="1000"/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/>
                        <a:t>不适用</a:t>
                      </a:r>
                      <a:endParaRPr sz="1000"/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0.00000%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351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2024/4/22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是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2024/4/29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2024/4/25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1.18500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1.20523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1.2229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solidFill>
                            <a:srgbClr val="9C000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5.74361%</a:t>
                      </a:r>
                      <a:endParaRPr sz="1000">
                        <a:solidFill>
                          <a:srgbClr val="9C000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351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2024/4/23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否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/>
                        <a:t>不适用</a:t>
                      </a:r>
                      <a:endParaRPr sz="1000"/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/>
                        <a:t>不适用</a:t>
                      </a:r>
                      <a:endParaRPr sz="1000"/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/>
                        <a:t>不适用</a:t>
                      </a:r>
                      <a:endParaRPr sz="1000"/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/>
                        <a:t>不适用</a:t>
                      </a:r>
                      <a:endParaRPr sz="1000"/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/>
                        <a:t>不适用</a:t>
                      </a:r>
                      <a:endParaRPr sz="1000"/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/>
                        <a:t>不适用</a:t>
                      </a:r>
                      <a:endParaRPr sz="1000"/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0.00000%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54" name="Google Shape;454;p36"/>
          <p:cNvGraphicFramePr/>
          <p:nvPr/>
        </p:nvGraphicFramePr>
        <p:xfrm>
          <a:off x="298100" y="11161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{A3D993CE-8DED-46C9-BAB6-5B72BFCB4476}</a:tableStyleId>
              </a:tblPr>
              <a:tblGrid>
                <a:gridCol w="726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1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90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41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790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54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774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398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57350">
                <a:tc>
                  <a:txBody>
                    <a:bodyPr/>
                    <a:lstStyle/>
                    <a:p>
                      <a:pPr marL="0" marR="635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/>
                        <a:t>日期</a:t>
                      </a:r>
                      <a:endParaRPr sz="1000"/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AE9F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/>
                        <a:t>赎回到账日期</a:t>
                      </a:r>
                      <a:endParaRPr sz="1000"/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AE9F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/>
                        <a:t>赎回资金（非即时）</a:t>
                      </a:r>
                      <a:endParaRPr sz="1000"/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AE9F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/>
                        <a:t>卖出资金（非即时）</a:t>
                      </a:r>
                      <a:endParaRPr sz="1000"/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AE9F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/>
                        <a:t>扣除（买入）资金</a:t>
                      </a:r>
                      <a:endParaRPr sz="1000"/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AE9F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/>
                        <a:t>赎回资金</a:t>
                      </a:r>
                      <a:endParaRPr sz="1000"/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AE9F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/>
                        <a:t>卖出资金</a:t>
                      </a:r>
                      <a:endParaRPr sz="1000"/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AE9F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/>
                        <a:t>剩余可用资金</a:t>
                      </a:r>
                      <a:endParaRPr sz="1000"/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AE9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08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2024/4/3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2024/4/16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24865.93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0.00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25,000.00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0.00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0.00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67,260.85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8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2024/4/8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2024/4/19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25380.67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0.00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25,000.00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0.00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0.00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42,260.85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8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2024/4/9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/>
                        <a:t>不适用</a:t>
                      </a:r>
                      <a:endParaRPr sz="1000"/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0.00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0.00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0.00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0.00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0.00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42,260.85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8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2024/4/10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2024/4/23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24463.49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0.00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25,000.00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0.00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0.00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17,260.85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8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2024/4/11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/>
                        <a:t>不适用</a:t>
                      </a:r>
                      <a:endParaRPr sz="1000"/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0.00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0.00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0.00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0.00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0.00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17,260.85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18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2024/4/12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/>
                        <a:t>不适用</a:t>
                      </a:r>
                      <a:endParaRPr sz="1000"/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0.00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0.00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0.00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0.00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0.00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17,260.85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18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2024/4/15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/>
                        <a:t>不适用</a:t>
                      </a:r>
                      <a:endParaRPr sz="1000"/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0.00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0.00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0.00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24,870.69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0.00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42,131.54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18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2024/4/16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2024/4/29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23720.21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0.00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25,000.00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24,865.93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0.00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41,997.47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818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2024/4/17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2024/4/30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23754.43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0.00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25,000.00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0.00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0.00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16,997.47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818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2024/4/18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/>
                        <a:t>不适用</a:t>
                      </a:r>
                      <a:endParaRPr sz="1000"/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0.00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0.00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0.00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0.00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0.00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16,997.47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818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2024/4/19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/>
                        <a:t>不适用</a:t>
                      </a:r>
                      <a:endParaRPr sz="1000"/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0.00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0.00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0.00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25,380.67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0.00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42,378.14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818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2024/4/22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2024/5/8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26435.90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0.00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25,000.00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0.00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0.00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17,378.14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818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2024/4/23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/>
                        <a:t>不适用</a:t>
                      </a:r>
                      <a:endParaRPr sz="1000"/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0.00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0.00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0.00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24,463.49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0.00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41,841.63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sp>
        <p:nvSpPr>
          <p:cNvPr id="455" name="Google Shape;455;p36"/>
          <p:cNvSpPr txBox="1"/>
          <p:nvPr/>
        </p:nvSpPr>
        <p:spPr>
          <a:xfrm>
            <a:off x="8925300" y="1473475"/>
            <a:ext cx="2812500" cy="246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marR="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icrosoft Yahei"/>
              <a:buChar char="●"/>
            </a:pPr>
            <a:r>
              <a:rPr lang="zh-CN" sz="16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赎回到账日=T+9</a:t>
            </a:r>
            <a:endParaRPr sz="160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4572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6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（+7自然日+4交易日）</a:t>
            </a:r>
            <a:endParaRPr sz="160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4572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457200" marR="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icrosoft Yahei"/>
              <a:buChar char="●"/>
            </a:pPr>
            <a:r>
              <a:rPr lang="zh-CN" sz="16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卖出到账日=T+3</a:t>
            </a:r>
            <a:endParaRPr sz="160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4572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6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（+7自然日-2交易日）</a:t>
            </a:r>
            <a:endParaRPr sz="160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457200" marR="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icrosoft Yahei"/>
              <a:buChar char="●"/>
            </a:pPr>
            <a:r>
              <a:rPr lang="zh-CN" sz="16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剩余可用资金 = </a:t>
            </a:r>
            <a:endParaRPr sz="160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4572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6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前一天剩余可用资金 – 买入资金 + 赎回资金 + 卖出资金</a:t>
            </a:r>
            <a:endParaRPr sz="160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cxnSp>
        <p:nvCxnSpPr>
          <p:cNvPr id="456" name="Google Shape;456;p36"/>
          <p:cNvCxnSpPr/>
          <p:nvPr/>
        </p:nvCxnSpPr>
        <p:spPr>
          <a:xfrm>
            <a:off x="3105601" y="2076459"/>
            <a:ext cx="2835600" cy="3388500"/>
          </a:xfrm>
          <a:prstGeom prst="straightConnector1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457" name="Google Shape;457;p36"/>
          <p:cNvCxnSpPr/>
          <p:nvPr/>
        </p:nvCxnSpPr>
        <p:spPr>
          <a:xfrm>
            <a:off x="3117151" y="2824964"/>
            <a:ext cx="2812500" cy="3419700"/>
          </a:xfrm>
          <a:prstGeom prst="straightConnector1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458" name="Google Shape;458;p36"/>
          <p:cNvCxnSpPr/>
          <p:nvPr/>
        </p:nvCxnSpPr>
        <p:spPr>
          <a:xfrm>
            <a:off x="3105601" y="1676618"/>
            <a:ext cx="2847600" cy="2609700"/>
          </a:xfrm>
          <a:prstGeom prst="straightConnector1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pic>
        <p:nvPicPr>
          <p:cNvPr id="459" name="Google Shape;459;p36" descr="宁聚投资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925301" y="276131"/>
            <a:ext cx="2521574" cy="619761"/>
          </a:xfrm>
          <a:prstGeom prst="rect">
            <a:avLst/>
          </a:prstGeom>
          <a:noFill/>
          <a:ln>
            <a:noFill/>
          </a:ln>
        </p:spPr>
      </p:pic>
      <p:sp>
        <p:nvSpPr>
          <p:cNvPr id="460" name="Google Shape;460;p36"/>
          <p:cNvSpPr txBox="1">
            <a:spLocks noGrp="1"/>
          </p:cNvSpPr>
          <p:nvPr>
            <p:ph type="title"/>
          </p:nvPr>
        </p:nvSpPr>
        <p:spPr>
          <a:xfrm>
            <a:off x="1777479" y="281100"/>
            <a:ext cx="4443300" cy="3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200"/>
              <a:buFont typeface="Microsoft Yahei"/>
              <a:buNone/>
            </a:pPr>
            <a:r>
              <a:rPr lang="zh-CN" sz="2400">
                <a:solidFill>
                  <a:schemeClr val="dk1"/>
                </a:solidFill>
              </a:rPr>
              <a:t>T+3日卖出到账 T+9日赎回到账</a:t>
            </a:r>
            <a:endParaRPr sz="2400">
              <a:solidFill>
                <a:schemeClr val="dk1"/>
              </a:solidFill>
            </a:endParaRPr>
          </a:p>
        </p:txBody>
      </p:sp>
      <p:cxnSp>
        <p:nvCxnSpPr>
          <p:cNvPr id="461" name="Google Shape;461;p36"/>
          <p:cNvCxnSpPr/>
          <p:nvPr/>
        </p:nvCxnSpPr>
        <p:spPr>
          <a:xfrm flipH="1">
            <a:off x="631150" y="1666875"/>
            <a:ext cx="595200" cy="2559900"/>
          </a:xfrm>
          <a:prstGeom prst="straightConnector1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462" name="Google Shape;462;p36"/>
          <p:cNvCxnSpPr/>
          <p:nvPr/>
        </p:nvCxnSpPr>
        <p:spPr>
          <a:xfrm flipH="1">
            <a:off x="583325" y="2083600"/>
            <a:ext cx="809700" cy="3297900"/>
          </a:xfrm>
          <a:prstGeom prst="straightConnector1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463" name="Google Shape;463;p36"/>
          <p:cNvCxnSpPr/>
          <p:nvPr/>
        </p:nvCxnSpPr>
        <p:spPr>
          <a:xfrm flipH="1">
            <a:off x="607250" y="2857500"/>
            <a:ext cx="833400" cy="3262500"/>
          </a:xfrm>
          <a:prstGeom prst="straightConnector1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37"/>
          <p:cNvSpPr txBox="1">
            <a:spLocks noGrp="1"/>
          </p:cNvSpPr>
          <p:nvPr>
            <p:ph type="title"/>
          </p:nvPr>
        </p:nvSpPr>
        <p:spPr>
          <a:xfrm>
            <a:off x="1802488" y="327869"/>
            <a:ext cx="4443300" cy="3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400"/>
              <a:buFont typeface="Microsoft Yahei"/>
              <a:buNone/>
            </a:pPr>
            <a:r>
              <a:rPr lang="zh-CN" sz="2400">
                <a:solidFill>
                  <a:schemeClr val="dk1"/>
                </a:solidFill>
              </a:rPr>
              <a:t>结论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470" name="Google Shape;470;p37"/>
          <p:cNvSpPr txBox="1"/>
          <p:nvPr/>
        </p:nvSpPr>
        <p:spPr>
          <a:xfrm flipH="1">
            <a:off x="8925388" y="6188926"/>
            <a:ext cx="2523900" cy="1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50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数据来源：Wind</a:t>
            </a:r>
            <a:endParaRPr sz="1050">
              <a:solidFill>
                <a:srgbClr val="7F7F7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471" name="Google Shape;471;p37"/>
          <p:cNvSpPr txBox="1"/>
          <p:nvPr/>
        </p:nvSpPr>
        <p:spPr>
          <a:xfrm>
            <a:off x="6095999" y="1168487"/>
            <a:ext cx="5049000" cy="17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6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在净值上涨期间本策略表现优于持有期间的净值上涨</a:t>
            </a:r>
            <a:endParaRPr sz="160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6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在净值下跌期间（2023年第3季度）有一定抗风险能力</a:t>
            </a:r>
            <a:endParaRPr sz="160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pic>
        <p:nvPicPr>
          <p:cNvPr id="472" name="Google Shape;472;p37" descr="宁聚投资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925301" y="276131"/>
            <a:ext cx="2521574" cy="61976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73" name="Google Shape;473;p37"/>
          <p:cNvGraphicFramePr/>
          <p:nvPr/>
        </p:nvGraphicFramePr>
        <p:xfrm>
          <a:off x="557200" y="965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{A3D993CE-8DED-46C9-BAB6-5B72BFCB4476}</a:tableStyleId>
              </a:tblPr>
              <a:tblGrid>
                <a:gridCol w="228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1375">
                <a:tc grid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2024</a:t>
                      </a:r>
                      <a:r>
                        <a:rPr lang="zh-CN" sz="1000"/>
                        <a:t>年第二季度</a:t>
                      </a:r>
                      <a:endParaRPr sz="1000"/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AE9F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8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/>
                        <a:t>本期持有期间总净值变化</a:t>
                      </a:r>
                      <a:endParaRPr sz="1000"/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1.1159%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13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/>
                        <a:t>期间净值变化</a:t>
                      </a:r>
                      <a:endParaRPr sz="1000"/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16.2099%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13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/>
                        <a:t>期间总收益率</a:t>
                      </a:r>
                      <a:endParaRPr sz="1000"/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4.5650%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1375">
                <a:tc grid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2024</a:t>
                      </a:r>
                      <a:r>
                        <a:rPr lang="zh-CN" sz="1000"/>
                        <a:t>年第一季度</a:t>
                      </a:r>
                      <a:endParaRPr sz="1000"/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AE9F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13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/>
                        <a:t>本期持有期间净值变化</a:t>
                      </a:r>
                      <a:endParaRPr sz="1000"/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4.9753%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13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/>
                        <a:t>期间净值变化</a:t>
                      </a:r>
                      <a:endParaRPr sz="1000"/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10.2575%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3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/>
                        <a:t>期间总收益率</a:t>
                      </a:r>
                      <a:endParaRPr sz="1000"/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9.1915%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1375">
                <a:tc grid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2023</a:t>
                      </a:r>
                      <a:r>
                        <a:rPr lang="zh-CN" sz="1000"/>
                        <a:t>年第四季度</a:t>
                      </a:r>
                      <a:endParaRPr sz="1000"/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AE9F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013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/>
                        <a:t>本期持有期间净值变化</a:t>
                      </a:r>
                      <a:endParaRPr sz="1000"/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5.3966%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013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/>
                        <a:t>期间净值变化</a:t>
                      </a:r>
                      <a:endParaRPr sz="1000"/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12.73%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013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/>
                        <a:t>期间总收益率</a:t>
                      </a:r>
                      <a:endParaRPr sz="1000"/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8.0382%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01375">
                <a:tc grid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2023</a:t>
                      </a:r>
                      <a:r>
                        <a:rPr lang="zh-CN" sz="1000"/>
                        <a:t>年第三季度</a:t>
                      </a:r>
                      <a:endParaRPr sz="1000"/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AE9F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013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/>
                        <a:t>本期持有期间总净值变化</a:t>
                      </a:r>
                      <a:endParaRPr sz="1000"/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-2.3814%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013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/>
                        <a:t>期间净值变化</a:t>
                      </a:r>
                      <a:endParaRPr sz="1000"/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-8.6435%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013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/>
                        <a:t>本期总收益率</a:t>
                      </a:r>
                      <a:endParaRPr sz="1000"/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-0.5999%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4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38"/>
          <p:cNvSpPr txBox="1"/>
          <p:nvPr/>
        </p:nvSpPr>
        <p:spPr>
          <a:xfrm flipH="1">
            <a:off x="8925388" y="6188926"/>
            <a:ext cx="2523900" cy="1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50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数据来源：Wind</a:t>
            </a:r>
            <a:endParaRPr sz="1050">
              <a:solidFill>
                <a:srgbClr val="7F7F7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480" name="Google Shape;480;p38"/>
          <p:cNvSpPr txBox="1"/>
          <p:nvPr/>
        </p:nvSpPr>
        <p:spPr>
          <a:xfrm>
            <a:off x="654414" y="1207875"/>
            <a:ext cx="43452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6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2023年第三季度至2024年第二季度 收益总结</a:t>
            </a:r>
            <a:endParaRPr sz="160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481" name="Google Shape;481;p38"/>
          <p:cNvSpPr txBox="1"/>
          <p:nvPr/>
        </p:nvSpPr>
        <p:spPr>
          <a:xfrm>
            <a:off x="579119" y="3590932"/>
            <a:ext cx="8122800" cy="23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600" b="1">
                <a:solidFill>
                  <a:srgbClr val="FF000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可改进：</a:t>
            </a:r>
            <a:endParaRPr sz="1600" b="1">
              <a:solidFill>
                <a:srgbClr val="FF0000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rgbClr val="FF0000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342900" marR="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icrosoft Yahei"/>
              <a:buAutoNum type="arabicPeriod"/>
            </a:pPr>
            <a:r>
              <a:rPr lang="zh-CN" sz="16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基金成分中在大陆上市的ETF应引用T日而非T-1日的数据来估计净值</a:t>
            </a:r>
            <a:endParaRPr sz="160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342900" marR="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icrosoft Yahei"/>
              <a:buAutoNum type="arabicPeriod"/>
            </a:pPr>
            <a:r>
              <a:rPr lang="zh-CN" sz="16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预估的T-1日净值与T日实际净值有市场波动导致的显著差异</a:t>
            </a:r>
            <a:endParaRPr sz="160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342900" marR="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icrosoft Yahei"/>
              <a:buAutoNum type="arabicPeriod"/>
            </a:pPr>
            <a:r>
              <a:rPr lang="zh-CN" sz="16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可结合市值趋势决定是否交易以及改变赎回申请日期</a:t>
            </a:r>
            <a:endParaRPr sz="160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342900" marR="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icrosoft Yahei"/>
              <a:buAutoNum type="arabicPeriod"/>
            </a:pPr>
            <a:r>
              <a:rPr lang="zh-CN" sz="16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未考虑季度末的交易会导致回款延迟至下个季度，会对下季度开始的可用资金有影响</a:t>
            </a:r>
            <a:endParaRPr sz="160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pic>
        <p:nvPicPr>
          <p:cNvPr id="482" name="Google Shape;482;p38" descr="宁聚投资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925301" y="276131"/>
            <a:ext cx="2521574" cy="619761"/>
          </a:xfrm>
          <a:prstGeom prst="rect">
            <a:avLst/>
          </a:prstGeom>
          <a:noFill/>
          <a:ln>
            <a:noFill/>
          </a:ln>
        </p:spPr>
      </p:pic>
      <p:sp>
        <p:nvSpPr>
          <p:cNvPr id="483" name="Google Shape;483;p38"/>
          <p:cNvSpPr txBox="1">
            <a:spLocks noGrp="1"/>
          </p:cNvSpPr>
          <p:nvPr>
            <p:ph type="title"/>
          </p:nvPr>
        </p:nvSpPr>
        <p:spPr>
          <a:xfrm>
            <a:off x="1802488" y="327869"/>
            <a:ext cx="4443300" cy="3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400"/>
              <a:buFont typeface="Microsoft Yahei"/>
              <a:buNone/>
            </a:pPr>
            <a:r>
              <a:rPr lang="zh-CN" sz="2400">
                <a:solidFill>
                  <a:schemeClr val="dk1"/>
                </a:solidFill>
              </a:rPr>
              <a:t>结论</a:t>
            </a:r>
            <a:endParaRPr sz="2400">
              <a:solidFill>
                <a:schemeClr val="dk1"/>
              </a:solidFill>
            </a:endParaRPr>
          </a:p>
        </p:txBody>
      </p:sp>
      <p:graphicFrame>
        <p:nvGraphicFramePr>
          <p:cNvPr id="484" name="Google Shape;484;p38"/>
          <p:cNvGraphicFramePr/>
          <p:nvPr/>
        </p:nvGraphicFramePr>
        <p:xfrm>
          <a:off x="654425" y="17044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{A3D993CE-8DED-46C9-BAB6-5B72BFCB4476}</a:tableStyleId>
              </a:tblPr>
              <a:tblGrid>
                <a:gridCol w="1537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2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16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26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352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/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AE9F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2023/6/30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AE9F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2024/7/10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AE9F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2023/6/30-2024/7/10</a:t>
                      </a:r>
                      <a:endParaRPr sz="1100"/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AE9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32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100"/>
                        <a:t>净值变化</a:t>
                      </a:r>
                      <a:endParaRPr sz="1100"/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AE9F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1.1257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1.4926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1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32.5931%</a:t>
                      </a:r>
                      <a:endParaRPr sz="11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32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100"/>
                        <a:t>若买入卖出交易收益率</a:t>
                      </a:r>
                      <a:endParaRPr sz="1100"/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AE9F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100,000.000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135,638.586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1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35.6386%</a:t>
                      </a:r>
                      <a:endParaRPr sz="11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32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100"/>
                        <a:t>总收益率</a:t>
                      </a:r>
                      <a:endParaRPr sz="1100"/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AE9F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100,000.000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122,613.748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1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22.6137%</a:t>
                      </a:r>
                      <a:endParaRPr sz="11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485" name="Google Shape;485;p38"/>
          <p:cNvGraphicFramePr/>
          <p:nvPr/>
        </p:nvGraphicFramePr>
        <p:xfrm>
          <a:off x="5778975" y="2077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{A3D993CE-8DED-46C9-BAB6-5B72BFCB4476}</a:tableStyleId>
              </a:tblPr>
              <a:tblGrid>
                <a:gridCol w="8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55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84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082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547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448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3350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/>
                        <a:t>机会次数</a:t>
                      </a:r>
                      <a:endParaRPr sz="1000"/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72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/>
                        <a:t>套利成功概率</a:t>
                      </a:r>
                      <a:endParaRPr sz="1000"/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65.28%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/>
                        <a:t>净值上涨带来的收益</a:t>
                      </a:r>
                      <a:endParaRPr sz="1000"/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9.2107%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3350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/>
                        <a:t>套利总金额</a:t>
                      </a:r>
                      <a:endParaRPr sz="1000"/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1,822,613.748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/>
                        <a:t>套利最大收益</a:t>
                      </a:r>
                      <a:endParaRPr sz="1000"/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2.2677%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/>
                        <a:t>套利最大损失</a:t>
                      </a:r>
                      <a:endParaRPr sz="1000"/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-1.2798%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3350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/>
                        <a:t>套利总费用</a:t>
                      </a:r>
                      <a:endParaRPr sz="1000"/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1,800,000.000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/>
                        <a:t>套利成功总收益</a:t>
                      </a:r>
                      <a:endParaRPr sz="1000"/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35.8094%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/>
                        <a:t>套利失败总损失</a:t>
                      </a:r>
                      <a:endParaRPr sz="1000"/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-13.1957%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4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39"/>
          <p:cNvSpPr txBox="1"/>
          <p:nvPr/>
        </p:nvSpPr>
        <p:spPr>
          <a:xfrm flipH="1">
            <a:off x="8925388" y="6188926"/>
            <a:ext cx="2523900" cy="1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50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数据来源：Wind</a:t>
            </a:r>
            <a:endParaRPr sz="1050">
              <a:solidFill>
                <a:srgbClr val="7F7F7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pic>
        <p:nvPicPr>
          <p:cNvPr id="491" name="Google Shape;49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42050" y="137699"/>
            <a:ext cx="2438400" cy="612646"/>
          </a:xfrm>
          <a:prstGeom prst="rect">
            <a:avLst/>
          </a:prstGeom>
          <a:noFill/>
          <a:ln>
            <a:noFill/>
          </a:ln>
        </p:spPr>
      </p:pic>
      <p:sp>
        <p:nvSpPr>
          <p:cNvPr id="492" name="Google Shape;492;p39"/>
          <p:cNvSpPr txBox="1">
            <a:spLocks noGrp="1"/>
          </p:cNvSpPr>
          <p:nvPr>
            <p:ph type="title"/>
          </p:nvPr>
        </p:nvSpPr>
        <p:spPr>
          <a:xfrm>
            <a:off x="1777479" y="281100"/>
            <a:ext cx="4443300" cy="3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200"/>
              <a:buFont typeface="Microsoft Yahei"/>
              <a:buNone/>
            </a:pPr>
            <a:r>
              <a:rPr lang="zh-CN" sz="2400">
                <a:solidFill>
                  <a:schemeClr val="dk1"/>
                </a:solidFill>
              </a:rPr>
              <a:t>基金基本信息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493" name="Google Shape;493;p39"/>
          <p:cNvSpPr txBox="1"/>
          <p:nvPr/>
        </p:nvSpPr>
        <p:spPr>
          <a:xfrm>
            <a:off x="728550" y="1596725"/>
            <a:ext cx="4625700" cy="38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600" b="1">
                <a:solidFill>
                  <a:schemeClr val="dk1"/>
                </a:solidFill>
              </a:rPr>
              <a:t>基金名称</a:t>
            </a:r>
            <a:r>
              <a:rPr lang="zh-CN" sz="1600">
                <a:solidFill>
                  <a:schemeClr val="dk1"/>
                </a:solidFill>
              </a:rPr>
              <a:t>：</a:t>
            </a:r>
            <a:r>
              <a:rPr lang="zh-CN" sz="1600" b="1">
                <a:solidFill>
                  <a:srgbClr val="333333"/>
                </a:solidFill>
              </a:rPr>
              <a:t>易方达中证海外互联ETF</a:t>
            </a: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600" b="1">
                <a:solidFill>
                  <a:schemeClr val="dk1"/>
                </a:solidFill>
              </a:rPr>
              <a:t>基金代码</a:t>
            </a:r>
            <a:r>
              <a:rPr lang="zh-CN" sz="1600">
                <a:solidFill>
                  <a:schemeClr val="dk1"/>
                </a:solidFill>
              </a:rPr>
              <a:t>：</a:t>
            </a:r>
            <a:r>
              <a:rPr lang="zh-CN" sz="1600">
                <a:solidFill>
                  <a:srgbClr val="333333"/>
                </a:solidFill>
                <a:highlight>
                  <a:srgbClr val="FFFFFF"/>
                </a:highlight>
              </a:rPr>
              <a:t>513050.OF</a:t>
            </a: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600" b="1">
                <a:solidFill>
                  <a:schemeClr val="dk1"/>
                </a:solidFill>
              </a:rPr>
              <a:t>成立日期：</a:t>
            </a:r>
            <a:r>
              <a:rPr lang="zh-CN" sz="1600">
                <a:solidFill>
                  <a:srgbClr val="333333"/>
                </a:solidFill>
                <a:highlight>
                  <a:srgbClr val="FFFFFF"/>
                </a:highlight>
              </a:rPr>
              <a:t>2017-01-04</a:t>
            </a:r>
            <a:endParaRPr sz="1600">
              <a:solidFill>
                <a:srgbClr val="333333"/>
              </a:solidFill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600" b="1">
                <a:solidFill>
                  <a:schemeClr val="dk1"/>
                </a:solidFill>
              </a:rPr>
              <a:t>基金公司</a:t>
            </a:r>
            <a:r>
              <a:rPr lang="zh-CN" sz="1600">
                <a:solidFill>
                  <a:schemeClr val="dk1"/>
                </a:solidFill>
              </a:rPr>
              <a:t>：</a:t>
            </a:r>
            <a:r>
              <a:rPr lang="zh-CN" sz="1600">
                <a:solidFill>
                  <a:srgbClr val="333333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易方达基金</a:t>
            </a:r>
            <a:endParaRPr sz="1600">
              <a:solidFill>
                <a:srgbClr val="333333"/>
              </a:solidFill>
            </a:endParaRPr>
          </a:p>
          <a:p>
            <a:pPr marL="0" marR="3810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600" b="1">
                <a:solidFill>
                  <a:srgbClr val="333333"/>
                </a:solidFill>
              </a:rPr>
              <a:t>合计规模：</a:t>
            </a:r>
            <a:r>
              <a:rPr lang="zh-CN" sz="1600">
                <a:solidFill>
                  <a:srgbClr val="333333"/>
                </a:solidFill>
                <a:highlight>
                  <a:srgbClr val="FFFFFF"/>
                </a:highlight>
              </a:rPr>
              <a:t>351.19亿元(2024-07-17)</a:t>
            </a:r>
            <a:endParaRPr sz="1600">
              <a:solidFill>
                <a:srgbClr val="333333"/>
              </a:solidFill>
            </a:endParaRPr>
          </a:p>
          <a:p>
            <a:pPr marL="0" marR="3810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600" b="1">
                <a:solidFill>
                  <a:srgbClr val="333333"/>
                </a:solidFill>
              </a:rPr>
              <a:t>投资类型</a:t>
            </a:r>
            <a:r>
              <a:rPr lang="zh-CN" sz="1600">
                <a:solidFill>
                  <a:srgbClr val="333333"/>
                </a:solidFill>
              </a:rPr>
              <a:t>：</a:t>
            </a:r>
            <a:r>
              <a:rPr lang="zh-CN" sz="1600">
                <a:solidFill>
                  <a:srgbClr val="333333"/>
                </a:solidFill>
                <a:highlight>
                  <a:srgbClr val="FFFFFF"/>
                </a:highlight>
              </a:rPr>
              <a:t>国际(QDII)被动指数型股票基金</a:t>
            </a:r>
            <a:endParaRPr sz="1600">
              <a:solidFill>
                <a:srgbClr val="333333"/>
              </a:solidFill>
            </a:endParaRPr>
          </a:p>
          <a:p>
            <a:pPr marL="0" marR="3810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600" b="1">
                <a:solidFill>
                  <a:srgbClr val="333333"/>
                </a:solidFill>
              </a:rPr>
              <a:t>比较基准：</a:t>
            </a:r>
            <a:r>
              <a:rPr lang="zh-CN" sz="1600">
                <a:solidFill>
                  <a:srgbClr val="333333"/>
                </a:solidFill>
              </a:rPr>
              <a:t>中证海外中国互联网50指数</a:t>
            </a:r>
            <a:endParaRPr sz="1600">
              <a:solidFill>
                <a:srgbClr val="333333"/>
              </a:solidFill>
            </a:endParaRPr>
          </a:p>
          <a:p>
            <a:pPr marL="0" marR="76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</a:endParaRPr>
          </a:p>
        </p:txBody>
      </p:sp>
      <p:pic>
        <p:nvPicPr>
          <p:cNvPr id="494" name="Google Shape;494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67200" y="2090325"/>
            <a:ext cx="4339250" cy="159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40"/>
          <p:cNvSpPr txBox="1"/>
          <p:nvPr/>
        </p:nvSpPr>
        <p:spPr>
          <a:xfrm>
            <a:off x="567070" y="1207640"/>
            <a:ext cx="6096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 b="1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景顺长城全球半导体芯片产业A  501225.OF</a:t>
            </a:r>
            <a:endParaRPr sz="1800" b="1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pic>
        <p:nvPicPr>
          <p:cNvPr id="500" name="Google Shape;50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42050" y="137699"/>
            <a:ext cx="2438400" cy="612646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9950" y="1729825"/>
            <a:ext cx="6023124" cy="138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4449" y="4535878"/>
            <a:ext cx="5415600" cy="72938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3" name="Google Shape;503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84450" y="3425675"/>
            <a:ext cx="5878620" cy="72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4" name="Google Shape;504;p4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84450" y="5780650"/>
            <a:ext cx="7429425" cy="451775"/>
          </a:xfrm>
          <a:prstGeom prst="rect">
            <a:avLst/>
          </a:prstGeom>
          <a:noFill/>
          <a:ln>
            <a:noFill/>
          </a:ln>
        </p:spPr>
      </p:pic>
      <p:sp>
        <p:nvSpPr>
          <p:cNvPr id="505" name="Google Shape;505;p40"/>
          <p:cNvSpPr txBox="1">
            <a:spLocks noGrp="1"/>
          </p:cNvSpPr>
          <p:nvPr>
            <p:ph type="title"/>
          </p:nvPr>
        </p:nvSpPr>
        <p:spPr>
          <a:xfrm>
            <a:off x="1777479" y="281100"/>
            <a:ext cx="4443300" cy="3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200"/>
              <a:buFont typeface="Microsoft Yahei"/>
              <a:buNone/>
            </a:pPr>
            <a:r>
              <a:rPr lang="zh-CN" sz="2400">
                <a:solidFill>
                  <a:schemeClr val="dk1"/>
                </a:solidFill>
              </a:rPr>
              <a:t>基金净值计算</a:t>
            </a:r>
            <a:endParaRPr sz="2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0" name="Google Shape;51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20775" y="2198702"/>
            <a:ext cx="2588149" cy="453048"/>
          </a:xfrm>
          <a:prstGeom prst="rect">
            <a:avLst/>
          </a:prstGeom>
          <a:noFill/>
          <a:ln>
            <a:noFill/>
          </a:ln>
        </p:spPr>
      </p:pic>
      <p:pic>
        <p:nvPicPr>
          <p:cNvPr id="511" name="Google Shape;511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20775" y="1743250"/>
            <a:ext cx="1037990" cy="486947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" name="Google Shape;512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442050" y="137699"/>
            <a:ext cx="2438400" cy="612646"/>
          </a:xfrm>
          <a:prstGeom prst="rect">
            <a:avLst/>
          </a:prstGeom>
          <a:noFill/>
          <a:ln>
            <a:noFill/>
          </a:ln>
        </p:spPr>
      </p:pic>
      <p:sp>
        <p:nvSpPr>
          <p:cNvPr id="513" name="Google Shape;513;p41"/>
          <p:cNvSpPr txBox="1">
            <a:spLocks noGrp="1"/>
          </p:cNvSpPr>
          <p:nvPr>
            <p:ph type="title"/>
          </p:nvPr>
        </p:nvSpPr>
        <p:spPr>
          <a:xfrm>
            <a:off x="1777479" y="281100"/>
            <a:ext cx="4443300" cy="3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200"/>
              <a:buFont typeface="Microsoft Yahei"/>
              <a:buNone/>
            </a:pPr>
            <a:r>
              <a:rPr lang="zh-CN" sz="2400">
                <a:solidFill>
                  <a:schemeClr val="dk1"/>
                </a:solidFill>
              </a:rPr>
              <a:t>基金净值计算思路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514" name="Google Shape;514;p41"/>
          <p:cNvSpPr/>
          <p:nvPr/>
        </p:nvSpPr>
        <p:spPr>
          <a:xfrm>
            <a:off x="1413950" y="1173250"/>
            <a:ext cx="1286700" cy="5700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65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(T-2)日</a:t>
            </a:r>
            <a:endParaRPr sz="1865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515" name="Google Shape;515;p41"/>
          <p:cNvSpPr/>
          <p:nvPr/>
        </p:nvSpPr>
        <p:spPr>
          <a:xfrm>
            <a:off x="5452650" y="1173250"/>
            <a:ext cx="1286700" cy="5700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65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(T-1)日</a:t>
            </a:r>
            <a:endParaRPr sz="1865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516" name="Google Shape;516;p41"/>
          <p:cNvSpPr/>
          <p:nvPr/>
        </p:nvSpPr>
        <p:spPr>
          <a:xfrm>
            <a:off x="9491350" y="1173250"/>
            <a:ext cx="963300" cy="5700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65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T日</a:t>
            </a:r>
            <a:endParaRPr sz="1865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517" name="Google Shape;517;p41"/>
          <p:cNvSpPr/>
          <p:nvPr/>
        </p:nvSpPr>
        <p:spPr>
          <a:xfrm>
            <a:off x="705650" y="2467050"/>
            <a:ext cx="2703300" cy="1008000"/>
          </a:xfrm>
          <a:prstGeom prst="diamond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500" b="1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最小申购赎回</a:t>
            </a:r>
            <a:endParaRPr sz="1500" b="1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500" b="1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单位净值</a:t>
            </a:r>
            <a:endParaRPr sz="1500" b="1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518" name="Google Shape;518;p41"/>
          <p:cNvSpPr/>
          <p:nvPr/>
        </p:nvSpPr>
        <p:spPr>
          <a:xfrm>
            <a:off x="1099550" y="4310900"/>
            <a:ext cx="1915500" cy="854100"/>
          </a:xfrm>
          <a:prstGeom prst="diamond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500" b="1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单位净值</a:t>
            </a:r>
            <a:endParaRPr sz="1500" b="1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519" name="Google Shape;519;p41"/>
          <p:cNvSpPr txBox="1"/>
          <p:nvPr/>
        </p:nvSpPr>
        <p:spPr>
          <a:xfrm>
            <a:off x="2601225" y="2325200"/>
            <a:ext cx="882000" cy="4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600" b="1">
                <a:solidFill>
                  <a:schemeClr val="accent2"/>
                </a:solidFill>
                <a:latin typeface="STFangsong"/>
                <a:ea typeface="STFangsong"/>
                <a:cs typeface="STFangsong"/>
                <a:sym typeface="STFangsong"/>
              </a:rPr>
              <a:t>已公布</a:t>
            </a:r>
            <a:endParaRPr sz="1600" b="1">
              <a:solidFill>
                <a:schemeClr val="accent2"/>
              </a:solidFill>
              <a:latin typeface="STFangsong"/>
              <a:ea typeface="STFangsong"/>
              <a:cs typeface="STFangsong"/>
              <a:sym typeface="STFangsong"/>
            </a:endParaRPr>
          </a:p>
        </p:txBody>
      </p:sp>
      <p:sp>
        <p:nvSpPr>
          <p:cNvPr id="520" name="Google Shape;520;p41"/>
          <p:cNvSpPr txBox="1"/>
          <p:nvPr/>
        </p:nvSpPr>
        <p:spPr>
          <a:xfrm>
            <a:off x="2601225" y="4231850"/>
            <a:ext cx="963300" cy="4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600" b="1">
                <a:solidFill>
                  <a:schemeClr val="accent2"/>
                </a:solidFill>
                <a:latin typeface="STFangsong"/>
                <a:ea typeface="STFangsong"/>
                <a:cs typeface="STFangsong"/>
                <a:sym typeface="STFangsong"/>
              </a:rPr>
              <a:t>已公布</a:t>
            </a:r>
            <a:endParaRPr sz="1600" b="1">
              <a:solidFill>
                <a:schemeClr val="accent2"/>
              </a:solidFill>
              <a:latin typeface="STFangsong"/>
              <a:ea typeface="STFangsong"/>
              <a:cs typeface="STFangsong"/>
              <a:sym typeface="STFangsong"/>
            </a:endParaRPr>
          </a:p>
        </p:txBody>
      </p:sp>
      <p:sp>
        <p:nvSpPr>
          <p:cNvPr id="521" name="Google Shape;521;p41"/>
          <p:cNvSpPr txBox="1"/>
          <p:nvPr/>
        </p:nvSpPr>
        <p:spPr>
          <a:xfrm>
            <a:off x="629450" y="2508225"/>
            <a:ext cx="736500" cy="4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600" b="1">
                <a:solidFill>
                  <a:schemeClr val="accent2"/>
                </a:solidFill>
                <a:latin typeface="STFangsong"/>
                <a:ea typeface="STFangsong"/>
                <a:cs typeface="STFangsong"/>
                <a:sym typeface="STFangsong"/>
              </a:rPr>
              <a:t>NVU</a:t>
            </a:r>
            <a:endParaRPr sz="1600" b="1">
              <a:solidFill>
                <a:schemeClr val="accent2"/>
              </a:solidFill>
              <a:latin typeface="STFangsong"/>
              <a:ea typeface="STFangsong"/>
              <a:cs typeface="STFangsong"/>
              <a:sym typeface="STFangsong"/>
            </a:endParaRPr>
          </a:p>
        </p:txBody>
      </p:sp>
      <p:sp>
        <p:nvSpPr>
          <p:cNvPr id="522" name="Google Shape;522;p41"/>
          <p:cNvSpPr txBox="1"/>
          <p:nvPr/>
        </p:nvSpPr>
        <p:spPr>
          <a:xfrm>
            <a:off x="825100" y="4310900"/>
            <a:ext cx="736500" cy="4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600" b="1">
                <a:solidFill>
                  <a:schemeClr val="accent2"/>
                </a:solidFill>
                <a:latin typeface="STFangsong"/>
                <a:ea typeface="STFangsong"/>
                <a:cs typeface="STFangsong"/>
                <a:sym typeface="STFangsong"/>
              </a:rPr>
              <a:t>NAV</a:t>
            </a:r>
            <a:endParaRPr sz="1600" b="1">
              <a:solidFill>
                <a:schemeClr val="accent2"/>
              </a:solidFill>
              <a:latin typeface="STFangsong"/>
              <a:ea typeface="STFangsong"/>
              <a:cs typeface="STFangsong"/>
              <a:sym typeface="STFangsong"/>
            </a:endParaRPr>
          </a:p>
        </p:txBody>
      </p:sp>
      <p:sp>
        <p:nvSpPr>
          <p:cNvPr id="523" name="Google Shape;523;p41"/>
          <p:cNvSpPr/>
          <p:nvPr/>
        </p:nvSpPr>
        <p:spPr>
          <a:xfrm>
            <a:off x="4744350" y="2467050"/>
            <a:ext cx="2703300" cy="1008000"/>
          </a:xfrm>
          <a:prstGeom prst="diamond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500" b="1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最小申购赎回</a:t>
            </a:r>
            <a:endParaRPr sz="1500" b="1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500" b="1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单位净值</a:t>
            </a:r>
            <a:endParaRPr sz="1500" b="1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524" name="Google Shape;524;p41"/>
          <p:cNvSpPr txBox="1"/>
          <p:nvPr/>
        </p:nvSpPr>
        <p:spPr>
          <a:xfrm>
            <a:off x="4744350" y="2401400"/>
            <a:ext cx="963300" cy="4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600" b="1">
                <a:solidFill>
                  <a:schemeClr val="accent2"/>
                </a:solidFill>
                <a:latin typeface="STFangsong"/>
                <a:ea typeface="STFangsong"/>
                <a:cs typeface="STFangsong"/>
                <a:sym typeface="STFangsong"/>
              </a:rPr>
              <a:t>未公布</a:t>
            </a:r>
            <a:endParaRPr sz="1600" b="1">
              <a:solidFill>
                <a:schemeClr val="accent2"/>
              </a:solidFill>
              <a:latin typeface="STFangsong"/>
              <a:ea typeface="STFangsong"/>
              <a:cs typeface="STFangsong"/>
              <a:sym typeface="STFangsong"/>
            </a:endParaRPr>
          </a:p>
        </p:txBody>
      </p:sp>
      <p:sp>
        <p:nvSpPr>
          <p:cNvPr id="525" name="Google Shape;525;p41"/>
          <p:cNvSpPr/>
          <p:nvPr/>
        </p:nvSpPr>
        <p:spPr>
          <a:xfrm>
            <a:off x="5138250" y="4310900"/>
            <a:ext cx="1915500" cy="854100"/>
          </a:xfrm>
          <a:prstGeom prst="diamond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500" b="1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单位净值</a:t>
            </a:r>
            <a:endParaRPr sz="1500" b="1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cxnSp>
        <p:nvCxnSpPr>
          <p:cNvPr id="526" name="Google Shape;526;p41"/>
          <p:cNvCxnSpPr>
            <a:stCxn id="517" idx="3"/>
            <a:endCxn id="525" idx="1"/>
          </p:cNvCxnSpPr>
          <p:nvPr/>
        </p:nvCxnSpPr>
        <p:spPr>
          <a:xfrm>
            <a:off x="3408950" y="2971050"/>
            <a:ext cx="1729200" cy="17670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27" name="Google Shape;527;p41"/>
          <p:cNvCxnSpPr>
            <a:stCxn id="518" idx="3"/>
            <a:endCxn id="525" idx="1"/>
          </p:cNvCxnSpPr>
          <p:nvPr/>
        </p:nvCxnSpPr>
        <p:spPr>
          <a:xfrm>
            <a:off x="3015050" y="4737950"/>
            <a:ext cx="21231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28" name="Google Shape;528;p41"/>
          <p:cNvSpPr/>
          <p:nvPr/>
        </p:nvSpPr>
        <p:spPr>
          <a:xfrm rot="-5400000" flipH="1">
            <a:off x="3867550" y="3286650"/>
            <a:ext cx="1861200" cy="1193700"/>
          </a:xfrm>
          <a:prstGeom prst="uturnArrow">
            <a:avLst>
              <a:gd name="adj1" fmla="val 1389"/>
              <a:gd name="adj2" fmla="val 7088"/>
              <a:gd name="adj3" fmla="val 11321"/>
              <a:gd name="adj4" fmla="val 43750"/>
              <a:gd name="adj5" fmla="val 75000"/>
            </a:avLst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pic>
        <p:nvPicPr>
          <p:cNvPr id="529" name="Google Shape;529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62275" y="3779848"/>
            <a:ext cx="1879748" cy="428100"/>
          </a:xfrm>
          <a:prstGeom prst="rect">
            <a:avLst/>
          </a:prstGeom>
          <a:noFill/>
          <a:ln>
            <a:noFill/>
          </a:ln>
        </p:spPr>
      </p:pic>
      <p:sp>
        <p:nvSpPr>
          <p:cNvPr id="530" name="Google Shape;530;p41"/>
          <p:cNvSpPr/>
          <p:nvPr/>
        </p:nvSpPr>
        <p:spPr>
          <a:xfrm>
            <a:off x="8621350" y="2467050"/>
            <a:ext cx="2703300" cy="1008000"/>
          </a:xfrm>
          <a:prstGeom prst="diamond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500" b="1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最小申购赎回</a:t>
            </a:r>
            <a:endParaRPr sz="1500" b="1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500" b="1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单位净值</a:t>
            </a:r>
            <a:endParaRPr sz="1500" b="1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531" name="Google Shape;531;p41"/>
          <p:cNvSpPr txBox="1"/>
          <p:nvPr/>
        </p:nvSpPr>
        <p:spPr>
          <a:xfrm>
            <a:off x="10454650" y="2401400"/>
            <a:ext cx="963300" cy="4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600" b="1">
                <a:solidFill>
                  <a:schemeClr val="accent2"/>
                </a:solidFill>
                <a:latin typeface="STFangsong"/>
                <a:ea typeface="STFangsong"/>
                <a:cs typeface="STFangsong"/>
                <a:sym typeface="STFangsong"/>
              </a:rPr>
              <a:t>未公布</a:t>
            </a:r>
            <a:endParaRPr sz="1600" b="1">
              <a:solidFill>
                <a:schemeClr val="accent2"/>
              </a:solidFill>
              <a:latin typeface="STFangsong"/>
              <a:ea typeface="STFangsong"/>
              <a:cs typeface="STFangsong"/>
              <a:sym typeface="STFangsong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6" name="Google Shape;536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42800" y="3101627"/>
            <a:ext cx="2588149" cy="453048"/>
          </a:xfrm>
          <a:prstGeom prst="rect">
            <a:avLst/>
          </a:prstGeom>
          <a:noFill/>
          <a:ln>
            <a:noFill/>
          </a:ln>
        </p:spPr>
      </p:pic>
      <p:pic>
        <p:nvPicPr>
          <p:cNvPr id="537" name="Google Shape;537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82525" y="2646175"/>
            <a:ext cx="1037990" cy="48694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38" name="Google Shape;538;p42"/>
          <p:cNvCxnSpPr>
            <a:stCxn id="539" idx="1"/>
            <a:endCxn id="540" idx="3"/>
          </p:cNvCxnSpPr>
          <p:nvPr/>
        </p:nvCxnSpPr>
        <p:spPr>
          <a:xfrm rot="10800000">
            <a:off x="8111950" y="2059050"/>
            <a:ext cx="509400" cy="9120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41" name="Google Shape;541;p42"/>
          <p:cNvCxnSpPr>
            <a:stCxn id="539" idx="1"/>
            <a:endCxn id="542" idx="3"/>
          </p:cNvCxnSpPr>
          <p:nvPr/>
        </p:nvCxnSpPr>
        <p:spPr>
          <a:xfrm flipH="1">
            <a:off x="8111950" y="2971050"/>
            <a:ext cx="509400" cy="12978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543" name="Google Shape;543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442050" y="137699"/>
            <a:ext cx="2438400" cy="612646"/>
          </a:xfrm>
          <a:prstGeom prst="rect">
            <a:avLst/>
          </a:prstGeom>
          <a:noFill/>
          <a:ln>
            <a:noFill/>
          </a:ln>
        </p:spPr>
      </p:pic>
      <p:sp>
        <p:nvSpPr>
          <p:cNvPr id="544" name="Google Shape;544;p42"/>
          <p:cNvSpPr txBox="1">
            <a:spLocks noGrp="1"/>
          </p:cNvSpPr>
          <p:nvPr>
            <p:ph type="title"/>
          </p:nvPr>
        </p:nvSpPr>
        <p:spPr>
          <a:xfrm>
            <a:off x="1777479" y="281100"/>
            <a:ext cx="4443300" cy="3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200"/>
              <a:buFont typeface="Microsoft Yahei"/>
              <a:buNone/>
            </a:pPr>
            <a:r>
              <a:rPr lang="zh-CN" sz="2400">
                <a:solidFill>
                  <a:schemeClr val="dk1"/>
                </a:solidFill>
              </a:rPr>
              <a:t>基金净值计算思路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545" name="Google Shape;545;p42"/>
          <p:cNvSpPr/>
          <p:nvPr/>
        </p:nvSpPr>
        <p:spPr>
          <a:xfrm>
            <a:off x="9491350" y="1173250"/>
            <a:ext cx="963300" cy="5700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65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T日</a:t>
            </a:r>
            <a:endParaRPr sz="1865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539" name="Google Shape;539;p42"/>
          <p:cNvSpPr/>
          <p:nvPr/>
        </p:nvSpPr>
        <p:spPr>
          <a:xfrm>
            <a:off x="8621350" y="2467050"/>
            <a:ext cx="2703300" cy="1008000"/>
          </a:xfrm>
          <a:prstGeom prst="diamond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500" b="1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最小申购赎回</a:t>
            </a:r>
            <a:endParaRPr sz="1500" b="1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500" b="1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单位净值</a:t>
            </a:r>
            <a:endParaRPr sz="1500" b="1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546" name="Google Shape;546;p42"/>
          <p:cNvSpPr txBox="1"/>
          <p:nvPr/>
        </p:nvSpPr>
        <p:spPr>
          <a:xfrm>
            <a:off x="10454650" y="2401400"/>
            <a:ext cx="963300" cy="4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600" b="1">
                <a:solidFill>
                  <a:schemeClr val="accent2"/>
                </a:solidFill>
                <a:latin typeface="STFangsong"/>
                <a:ea typeface="STFangsong"/>
                <a:cs typeface="STFangsong"/>
                <a:sym typeface="STFangsong"/>
              </a:rPr>
              <a:t>未公布</a:t>
            </a:r>
            <a:endParaRPr sz="1600" b="1">
              <a:solidFill>
                <a:schemeClr val="accent2"/>
              </a:solidFill>
              <a:latin typeface="STFangsong"/>
              <a:ea typeface="STFangsong"/>
              <a:cs typeface="STFangsong"/>
              <a:sym typeface="STFangsong"/>
            </a:endParaRPr>
          </a:p>
        </p:txBody>
      </p:sp>
      <p:sp>
        <p:nvSpPr>
          <p:cNvPr id="540" name="Google Shape;540;p42"/>
          <p:cNvSpPr/>
          <p:nvPr/>
        </p:nvSpPr>
        <p:spPr>
          <a:xfrm>
            <a:off x="6143025" y="1716825"/>
            <a:ext cx="1968900" cy="684600"/>
          </a:xfrm>
          <a:prstGeom prst="diamond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500" b="1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申赎清单</a:t>
            </a:r>
            <a:endParaRPr sz="1500" b="1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500" b="1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中的港股</a:t>
            </a:r>
            <a:endParaRPr sz="1500" b="1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542" name="Google Shape;542;p42"/>
          <p:cNvSpPr/>
          <p:nvPr/>
        </p:nvSpPr>
        <p:spPr>
          <a:xfrm>
            <a:off x="6143025" y="3926525"/>
            <a:ext cx="1968900" cy="684600"/>
          </a:xfrm>
          <a:prstGeom prst="diamond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500" b="1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申赎清单</a:t>
            </a:r>
            <a:endParaRPr sz="1500" b="1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500" b="1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中的美股</a:t>
            </a:r>
            <a:endParaRPr sz="1500" b="1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cxnSp>
        <p:nvCxnSpPr>
          <p:cNvPr id="547" name="Google Shape;547;p42"/>
          <p:cNvCxnSpPr>
            <a:stCxn id="540" idx="1"/>
            <a:endCxn id="548" idx="0"/>
          </p:cNvCxnSpPr>
          <p:nvPr/>
        </p:nvCxnSpPr>
        <p:spPr>
          <a:xfrm rot="10800000">
            <a:off x="5277525" y="2059125"/>
            <a:ext cx="8655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49" name="Google Shape;549;p42"/>
          <p:cNvSpPr txBox="1"/>
          <p:nvPr/>
        </p:nvSpPr>
        <p:spPr>
          <a:xfrm>
            <a:off x="3972025" y="1316675"/>
            <a:ext cx="19689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>
                <a:solidFill>
                  <a:schemeClr val="accen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港元兑人民币现汇率：</a:t>
            </a:r>
            <a:endParaRPr sz="1200">
              <a:solidFill>
                <a:schemeClr val="accen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>
                <a:solidFill>
                  <a:schemeClr val="accen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兑换成人民币</a:t>
            </a:r>
            <a:endParaRPr sz="1200">
              <a:solidFill>
                <a:schemeClr val="accen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550" name="Google Shape;550;p42"/>
          <p:cNvSpPr/>
          <p:nvPr/>
        </p:nvSpPr>
        <p:spPr>
          <a:xfrm>
            <a:off x="3264650" y="3867725"/>
            <a:ext cx="2269500" cy="802200"/>
          </a:xfrm>
          <a:prstGeom prst="diamond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500" b="1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港股&amp;美股</a:t>
            </a:r>
            <a:br>
              <a:rPr lang="zh-CN" sz="1500" b="1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</a:br>
            <a:r>
              <a:rPr lang="zh-CN" sz="1500" b="1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皆有上市</a:t>
            </a:r>
            <a:endParaRPr sz="1500" b="1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cxnSp>
        <p:nvCxnSpPr>
          <p:cNvPr id="551" name="Google Shape;551;p42"/>
          <p:cNvCxnSpPr>
            <a:stCxn id="542" idx="1"/>
            <a:endCxn id="550" idx="3"/>
          </p:cNvCxnSpPr>
          <p:nvPr/>
        </p:nvCxnSpPr>
        <p:spPr>
          <a:xfrm rot="10800000">
            <a:off x="5534025" y="4268825"/>
            <a:ext cx="6090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52" name="Google Shape;552;p42"/>
          <p:cNvSpPr/>
          <p:nvPr/>
        </p:nvSpPr>
        <p:spPr>
          <a:xfrm>
            <a:off x="5992725" y="5404525"/>
            <a:ext cx="2269500" cy="802200"/>
          </a:xfrm>
          <a:prstGeom prst="diamond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500" b="1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仅于美股上市</a:t>
            </a:r>
            <a:endParaRPr sz="1500" b="1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cxnSp>
        <p:nvCxnSpPr>
          <p:cNvPr id="553" name="Google Shape;553;p42"/>
          <p:cNvCxnSpPr>
            <a:stCxn id="542" idx="2"/>
            <a:endCxn id="552" idx="0"/>
          </p:cNvCxnSpPr>
          <p:nvPr/>
        </p:nvCxnSpPr>
        <p:spPr>
          <a:xfrm>
            <a:off x="7127475" y="4611125"/>
            <a:ext cx="0" cy="7935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48" name="Google Shape;548;p42"/>
          <p:cNvSpPr/>
          <p:nvPr/>
        </p:nvSpPr>
        <p:spPr>
          <a:xfrm>
            <a:off x="3645653" y="1765113"/>
            <a:ext cx="1632000" cy="5880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zh-CN" sz="1500" b="1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获知</a:t>
            </a:r>
            <a:endParaRPr sz="1500" b="1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500" b="1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实时价格</a:t>
            </a:r>
            <a:endParaRPr sz="1500" b="1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554" name="Google Shape;554;p42"/>
          <p:cNvSpPr/>
          <p:nvPr/>
        </p:nvSpPr>
        <p:spPr>
          <a:xfrm>
            <a:off x="8513600" y="3989100"/>
            <a:ext cx="3584700" cy="2868900"/>
          </a:xfrm>
          <a:prstGeom prst="flowChartAlternateProcess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555" name="Google Shape;555;p42"/>
          <p:cNvSpPr txBox="1"/>
          <p:nvPr/>
        </p:nvSpPr>
        <p:spPr>
          <a:xfrm>
            <a:off x="4708600" y="3699425"/>
            <a:ext cx="457800" cy="4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700">
                <a:solidFill>
                  <a:schemeClr val="accen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①</a:t>
            </a:r>
            <a:endParaRPr sz="1700">
              <a:solidFill>
                <a:schemeClr val="accen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556" name="Google Shape;556;p42"/>
          <p:cNvSpPr/>
          <p:nvPr/>
        </p:nvSpPr>
        <p:spPr>
          <a:xfrm>
            <a:off x="9011900" y="4661438"/>
            <a:ext cx="2588100" cy="4869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 b="1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选择10只既在港股又在美股</a:t>
            </a:r>
            <a:endParaRPr sz="1200" b="1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 b="1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上市的股票（包含</a:t>
            </a:r>
            <a:r>
              <a:rPr lang="zh-CN" sz="15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①</a:t>
            </a:r>
            <a:r>
              <a:rPr lang="zh-CN" sz="1200" b="1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）</a:t>
            </a:r>
            <a:endParaRPr sz="1565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557" name="Google Shape;557;p42"/>
          <p:cNvSpPr/>
          <p:nvPr/>
        </p:nvSpPr>
        <p:spPr>
          <a:xfrm>
            <a:off x="9321500" y="5218450"/>
            <a:ext cx="1968900" cy="3102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 b="1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获知它们的实时价格</a:t>
            </a:r>
            <a:endParaRPr sz="1565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558" name="Google Shape;558;p42"/>
          <p:cNvSpPr/>
          <p:nvPr/>
        </p:nvSpPr>
        <p:spPr>
          <a:xfrm>
            <a:off x="8761850" y="5590550"/>
            <a:ext cx="3088200" cy="3102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 b="1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根据港元兑美元现汇率换算成美元</a:t>
            </a:r>
            <a:endParaRPr sz="1565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559" name="Google Shape;559;p42"/>
          <p:cNvSpPr/>
          <p:nvPr/>
        </p:nvSpPr>
        <p:spPr>
          <a:xfrm>
            <a:off x="8857400" y="5962650"/>
            <a:ext cx="2897100" cy="3102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 b="1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与美股收盘价比较，获知涨跌幅</a:t>
            </a:r>
            <a:endParaRPr sz="1565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560" name="Google Shape;560;p42"/>
          <p:cNvSpPr/>
          <p:nvPr/>
        </p:nvSpPr>
        <p:spPr>
          <a:xfrm>
            <a:off x="9321500" y="6334750"/>
            <a:ext cx="1968900" cy="4869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 b="1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视市值占比为权重，</a:t>
            </a:r>
            <a:endParaRPr sz="1200" b="1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 b="1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获得综合涨跌幅</a:t>
            </a:r>
            <a:endParaRPr sz="1200" b="1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561" name="Google Shape;561;p42"/>
          <p:cNvSpPr/>
          <p:nvPr/>
        </p:nvSpPr>
        <p:spPr>
          <a:xfrm>
            <a:off x="8782550" y="4103300"/>
            <a:ext cx="3046800" cy="486900"/>
          </a:xfrm>
          <a:prstGeom prst="diamond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500" b="1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预估美股涨跌幅</a:t>
            </a:r>
            <a:endParaRPr sz="1500" b="1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cxnSp>
        <p:nvCxnSpPr>
          <p:cNvPr id="562" name="Google Shape;562;p42"/>
          <p:cNvCxnSpPr/>
          <p:nvPr/>
        </p:nvCxnSpPr>
        <p:spPr>
          <a:xfrm flipH="1">
            <a:off x="11940175" y="4540950"/>
            <a:ext cx="12600" cy="17652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63" name="Google Shape;563;p42"/>
          <p:cNvSpPr txBox="1"/>
          <p:nvPr/>
        </p:nvSpPr>
        <p:spPr>
          <a:xfrm>
            <a:off x="11138000" y="5070850"/>
            <a:ext cx="457800" cy="4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chemeClr val="accen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②</a:t>
            </a:r>
            <a:endParaRPr>
              <a:solidFill>
                <a:schemeClr val="accen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564" name="Google Shape;564;p42"/>
          <p:cNvSpPr txBox="1"/>
          <p:nvPr/>
        </p:nvSpPr>
        <p:spPr>
          <a:xfrm>
            <a:off x="10985600" y="3926525"/>
            <a:ext cx="457800" cy="4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700">
                <a:solidFill>
                  <a:schemeClr val="accen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③</a:t>
            </a:r>
            <a:endParaRPr sz="1700">
              <a:solidFill>
                <a:schemeClr val="accen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565" name="Google Shape;565;p42"/>
          <p:cNvSpPr/>
          <p:nvPr/>
        </p:nvSpPr>
        <p:spPr>
          <a:xfrm>
            <a:off x="936175" y="3974825"/>
            <a:ext cx="1751700" cy="5880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zh-CN" sz="1500" b="1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获知</a:t>
            </a:r>
            <a:endParaRPr sz="1500" b="1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500" b="1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实时价格</a:t>
            </a:r>
            <a:endParaRPr sz="1500" b="1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cxnSp>
        <p:nvCxnSpPr>
          <p:cNvPr id="566" name="Google Shape;566;p42"/>
          <p:cNvCxnSpPr>
            <a:stCxn id="550" idx="1"/>
            <a:endCxn id="565" idx="0"/>
          </p:cNvCxnSpPr>
          <p:nvPr/>
        </p:nvCxnSpPr>
        <p:spPr>
          <a:xfrm rot="10800000">
            <a:off x="2687750" y="4268825"/>
            <a:ext cx="5769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67" name="Google Shape;567;p42"/>
          <p:cNvSpPr txBox="1"/>
          <p:nvPr/>
        </p:nvSpPr>
        <p:spPr>
          <a:xfrm>
            <a:off x="1124525" y="3475050"/>
            <a:ext cx="19689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>
                <a:solidFill>
                  <a:schemeClr val="accen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使用②，根据美元兑人民币现价换算成人民币</a:t>
            </a:r>
            <a:endParaRPr sz="1200">
              <a:solidFill>
                <a:schemeClr val="accen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568" name="Google Shape;568;p42"/>
          <p:cNvSpPr/>
          <p:nvPr/>
        </p:nvSpPr>
        <p:spPr>
          <a:xfrm>
            <a:off x="3476775" y="5509313"/>
            <a:ext cx="1751700" cy="5880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500" b="1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获知</a:t>
            </a:r>
            <a:endParaRPr sz="1500" b="1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500" b="1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实时价格</a:t>
            </a:r>
            <a:endParaRPr sz="1500" b="1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cxnSp>
        <p:nvCxnSpPr>
          <p:cNvPr id="569" name="Google Shape;569;p42"/>
          <p:cNvCxnSpPr>
            <a:stCxn id="552" idx="1"/>
            <a:endCxn id="568" idx="0"/>
          </p:cNvCxnSpPr>
          <p:nvPr/>
        </p:nvCxnSpPr>
        <p:spPr>
          <a:xfrm rot="10800000">
            <a:off x="5228325" y="5803225"/>
            <a:ext cx="764400" cy="24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70" name="Google Shape;570;p42"/>
          <p:cNvSpPr txBox="1"/>
          <p:nvPr/>
        </p:nvSpPr>
        <p:spPr>
          <a:xfrm>
            <a:off x="3546450" y="5009550"/>
            <a:ext cx="24384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>
                <a:solidFill>
                  <a:schemeClr val="accen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(③×(T-1)日收盘价)，再根据</a:t>
            </a:r>
            <a:endParaRPr sz="1200">
              <a:solidFill>
                <a:schemeClr val="accen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>
                <a:solidFill>
                  <a:schemeClr val="accen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美元兑人民币现价换算成人民币</a:t>
            </a:r>
            <a:endParaRPr sz="1200">
              <a:solidFill>
                <a:schemeClr val="accen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6"/>
          <p:cNvSpPr txBox="1"/>
          <p:nvPr/>
        </p:nvSpPr>
        <p:spPr>
          <a:xfrm flipH="1">
            <a:off x="8925388" y="6188926"/>
            <a:ext cx="2523900" cy="1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50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数据来源：Wind</a:t>
            </a:r>
            <a:endParaRPr sz="1050">
              <a:solidFill>
                <a:srgbClr val="7F7F7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pic>
        <p:nvPicPr>
          <p:cNvPr id="187" name="Google Shape;18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42050" y="137699"/>
            <a:ext cx="2438400" cy="612646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16"/>
          <p:cNvSpPr txBox="1">
            <a:spLocks noGrp="1"/>
          </p:cNvSpPr>
          <p:nvPr>
            <p:ph type="title"/>
          </p:nvPr>
        </p:nvSpPr>
        <p:spPr>
          <a:xfrm>
            <a:off x="1777479" y="281100"/>
            <a:ext cx="4443300" cy="3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200"/>
              <a:buFont typeface="Microsoft Yahei"/>
              <a:buNone/>
            </a:pPr>
            <a:r>
              <a:rPr lang="zh-CN" sz="2400">
                <a:solidFill>
                  <a:schemeClr val="dk1"/>
                </a:solidFill>
              </a:rPr>
              <a:t>基金基本信息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189" name="Google Shape;189;p16"/>
          <p:cNvSpPr txBox="1"/>
          <p:nvPr/>
        </p:nvSpPr>
        <p:spPr>
          <a:xfrm>
            <a:off x="594150" y="1150575"/>
            <a:ext cx="5251800" cy="527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600" b="1">
                <a:solidFill>
                  <a:schemeClr val="dk1"/>
                </a:solidFill>
              </a:rPr>
              <a:t>基金名称</a:t>
            </a:r>
            <a:r>
              <a:rPr lang="zh-CN" sz="1600">
                <a:solidFill>
                  <a:schemeClr val="dk1"/>
                </a:solidFill>
              </a:rPr>
              <a:t>：景顺长城全球半导体芯片产业A</a:t>
            </a: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600" b="1">
                <a:solidFill>
                  <a:schemeClr val="dk1"/>
                </a:solidFill>
              </a:rPr>
              <a:t>基金代码</a:t>
            </a:r>
            <a:r>
              <a:rPr lang="zh-CN" sz="1600">
                <a:solidFill>
                  <a:schemeClr val="dk1"/>
                </a:solidFill>
              </a:rPr>
              <a:t>：501225.OF</a:t>
            </a: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600" b="1">
                <a:solidFill>
                  <a:schemeClr val="dk1"/>
                </a:solidFill>
              </a:rPr>
              <a:t>成立日期：</a:t>
            </a:r>
            <a:r>
              <a:rPr lang="zh-CN" sz="1600">
                <a:solidFill>
                  <a:srgbClr val="333333"/>
                </a:solidFill>
              </a:rPr>
              <a:t>2023-03-30</a:t>
            </a:r>
            <a:endParaRPr sz="1600">
              <a:solidFill>
                <a:srgbClr val="333333"/>
              </a:solidFill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600" b="1">
                <a:solidFill>
                  <a:schemeClr val="dk1"/>
                </a:solidFill>
              </a:rPr>
              <a:t>基金公司</a:t>
            </a:r>
            <a:r>
              <a:rPr lang="zh-CN" sz="1600">
                <a:solidFill>
                  <a:schemeClr val="dk1"/>
                </a:solidFill>
              </a:rPr>
              <a:t>：</a:t>
            </a:r>
            <a:r>
              <a:rPr lang="zh-CN" sz="1600">
                <a:solidFill>
                  <a:srgbClr val="333333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景顺长城基金</a:t>
            </a:r>
            <a:endParaRPr sz="1600">
              <a:solidFill>
                <a:srgbClr val="333333"/>
              </a:solidFill>
            </a:endParaRPr>
          </a:p>
          <a:p>
            <a:pPr marL="0" marR="3810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600" b="1">
                <a:solidFill>
                  <a:srgbClr val="333333"/>
                </a:solidFill>
              </a:rPr>
              <a:t>合计规模：</a:t>
            </a:r>
            <a:r>
              <a:rPr lang="zh-CN" sz="1600">
                <a:solidFill>
                  <a:srgbClr val="333333"/>
                </a:solidFill>
              </a:rPr>
              <a:t>4.95亿元(2024-06-30)</a:t>
            </a:r>
            <a:endParaRPr sz="1600">
              <a:solidFill>
                <a:srgbClr val="333333"/>
              </a:solidFill>
            </a:endParaRPr>
          </a:p>
          <a:p>
            <a:pPr marL="0" marR="3810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600" b="1">
                <a:solidFill>
                  <a:srgbClr val="333333"/>
                </a:solidFill>
              </a:rPr>
              <a:t>投资类型</a:t>
            </a:r>
            <a:r>
              <a:rPr lang="zh-CN" sz="1600">
                <a:solidFill>
                  <a:srgbClr val="333333"/>
                </a:solidFill>
              </a:rPr>
              <a:t>：国际(QDII)普通股票型基金</a:t>
            </a:r>
            <a:endParaRPr sz="1600">
              <a:solidFill>
                <a:srgbClr val="333333"/>
              </a:solidFill>
            </a:endParaRPr>
          </a:p>
          <a:p>
            <a:pPr marL="0" marR="3810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600" b="1">
                <a:solidFill>
                  <a:srgbClr val="333333"/>
                </a:solidFill>
              </a:rPr>
              <a:t>比较基准：</a:t>
            </a:r>
            <a:endParaRPr sz="1600" b="1">
              <a:solidFill>
                <a:srgbClr val="333333"/>
              </a:solidFill>
            </a:endParaRPr>
          </a:p>
          <a:p>
            <a:pPr marL="0" marR="3810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600">
                <a:solidFill>
                  <a:srgbClr val="333333"/>
                </a:solidFill>
              </a:rPr>
              <a:t>费城半导体指数收益率(PHLX Semiconductor Sector Index)(使用估值汇率调整)*</a:t>
            </a:r>
            <a:r>
              <a:rPr lang="zh-CN" sz="1600">
                <a:solidFill>
                  <a:srgbClr val="333333"/>
                </a:solidFill>
                <a:highlight>
                  <a:srgbClr val="FFFFFF"/>
                </a:highlight>
              </a:rPr>
              <a:t>75%</a:t>
            </a:r>
            <a:r>
              <a:rPr lang="zh-CN" sz="1600">
                <a:solidFill>
                  <a:srgbClr val="333333"/>
                </a:solidFill>
              </a:rPr>
              <a:t> +中证芯片产业指数收益率*15%+人民币活期存款利率(税后)*10%</a:t>
            </a:r>
            <a:endParaRPr sz="1600">
              <a:solidFill>
                <a:srgbClr val="333333"/>
              </a:solidFill>
            </a:endParaRPr>
          </a:p>
          <a:p>
            <a:pPr marL="0" marR="76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</a:endParaRPr>
          </a:p>
        </p:txBody>
      </p:sp>
      <p:sp>
        <p:nvSpPr>
          <p:cNvPr id="190" name="Google Shape;190;p16"/>
          <p:cNvSpPr txBox="1"/>
          <p:nvPr/>
        </p:nvSpPr>
        <p:spPr>
          <a:xfrm>
            <a:off x="6394500" y="1484050"/>
            <a:ext cx="50976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76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600" b="1">
                <a:solidFill>
                  <a:srgbClr val="333333"/>
                </a:solidFill>
                <a:highlight>
                  <a:srgbClr val="FFFFFF"/>
                </a:highlight>
              </a:rPr>
              <a:t>买入费率：</a:t>
            </a:r>
            <a:r>
              <a:rPr lang="zh-CN" sz="1600">
                <a:solidFill>
                  <a:srgbClr val="333333"/>
                </a:solidFill>
                <a:highlight>
                  <a:srgbClr val="FFFFFF"/>
                </a:highlight>
              </a:rPr>
              <a:t>0.07%</a:t>
            </a:r>
            <a:endParaRPr sz="16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0" marR="76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600" b="1">
                <a:solidFill>
                  <a:srgbClr val="333333"/>
                </a:solidFill>
                <a:highlight>
                  <a:srgbClr val="FFFFFF"/>
                </a:highlight>
              </a:rPr>
              <a:t>赎回费率：</a:t>
            </a:r>
            <a:r>
              <a:rPr lang="zh-CN" sz="1600">
                <a:solidFill>
                  <a:srgbClr val="333333"/>
                </a:solidFill>
                <a:highlight>
                  <a:srgbClr val="FFFFFF"/>
                </a:highlight>
              </a:rPr>
              <a:t>7个自然日后赎回（≈ 5 交易日）0.75%</a:t>
            </a:r>
            <a:endParaRPr/>
          </a:p>
        </p:txBody>
      </p:sp>
      <p:pic>
        <p:nvPicPr>
          <p:cNvPr id="191" name="Google Shape;191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22975" y="2600775"/>
            <a:ext cx="5040650" cy="1176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5" name="Google Shape;575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20775" y="2198702"/>
            <a:ext cx="2588149" cy="453048"/>
          </a:xfrm>
          <a:prstGeom prst="rect">
            <a:avLst/>
          </a:prstGeom>
          <a:noFill/>
          <a:ln>
            <a:noFill/>
          </a:ln>
        </p:spPr>
      </p:pic>
      <p:pic>
        <p:nvPicPr>
          <p:cNvPr id="576" name="Google Shape;576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20775" y="1743250"/>
            <a:ext cx="1037990" cy="486947"/>
          </a:xfrm>
          <a:prstGeom prst="rect">
            <a:avLst/>
          </a:prstGeom>
          <a:noFill/>
          <a:ln>
            <a:noFill/>
          </a:ln>
        </p:spPr>
      </p:pic>
      <p:pic>
        <p:nvPicPr>
          <p:cNvPr id="577" name="Google Shape;577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442050" y="137699"/>
            <a:ext cx="2438400" cy="612646"/>
          </a:xfrm>
          <a:prstGeom prst="rect">
            <a:avLst/>
          </a:prstGeom>
          <a:noFill/>
          <a:ln>
            <a:noFill/>
          </a:ln>
        </p:spPr>
      </p:pic>
      <p:sp>
        <p:nvSpPr>
          <p:cNvPr id="578" name="Google Shape;578;p43"/>
          <p:cNvSpPr txBox="1">
            <a:spLocks noGrp="1"/>
          </p:cNvSpPr>
          <p:nvPr>
            <p:ph type="title"/>
          </p:nvPr>
        </p:nvSpPr>
        <p:spPr>
          <a:xfrm>
            <a:off x="1777479" y="281100"/>
            <a:ext cx="4443300" cy="3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200"/>
              <a:buFont typeface="Microsoft Yahei"/>
              <a:buNone/>
            </a:pPr>
            <a:r>
              <a:rPr lang="zh-CN" sz="2400">
                <a:solidFill>
                  <a:schemeClr val="dk1"/>
                </a:solidFill>
              </a:rPr>
              <a:t>基金净值计算思路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579" name="Google Shape;579;p43"/>
          <p:cNvSpPr/>
          <p:nvPr/>
        </p:nvSpPr>
        <p:spPr>
          <a:xfrm>
            <a:off x="1413950" y="1173250"/>
            <a:ext cx="1286700" cy="5700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65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(T-2)日</a:t>
            </a:r>
            <a:endParaRPr sz="1865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580" name="Google Shape;580;p43"/>
          <p:cNvSpPr/>
          <p:nvPr/>
        </p:nvSpPr>
        <p:spPr>
          <a:xfrm>
            <a:off x="5452650" y="1173250"/>
            <a:ext cx="1286700" cy="5700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65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(T-1)日</a:t>
            </a:r>
            <a:endParaRPr sz="1865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581" name="Google Shape;581;p43"/>
          <p:cNvSpPr/>
          <p:nvPr/>
        </p:nvSpPr>
        <p:spPr>
          <a:xfrm>
            <a:off x="9491350" y="1173250"/>
            <a:ext cx="963300" cy="5700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65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T日</a:t>
            </a:r>
            <a:endParaRPr sz="1865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582" name="Google Shape;582;p43"/>
          <p:cNvSpPr/>
          <p:nvPr/>
        </p:nvSpPr>
        <p:spPr>
          <a:xfrm>
            <a:off x="705650" y="2467050"/>
            <a:ext cx="2703300" cy="1008000"/>
          </a:xfrm>
          <a:prstGeom prst="diamond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500" b="1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最小申购赎回</a:t>
            </a:r>
            <a:endParaRPr sz="1500" b="1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500" b="1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单位净值</a:t>
            </a:r>
            <a:endParaRPr sz="1500" b="1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583" name="Google Shape;583;p43"/>
          <p:cNvSpPr/>
          <p:nvPr/>
        </p:nvSpPr>
        <p:spPr>
          <a:xfrm>
            <a:off x="1099550" y="4310900"/>
            <a:ext cx="1915500" cy="854100"/>
          </a:xfrm>
          <a:prstGeom prst="diamond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500" b="1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单位净值</a:t>
            </a:r>
            <a:endParaRPr sz="1500" b="1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584" name="Google Shape;584;p43"/>
          <p:cNvSpPr txBox="1"/>
          <p:nvPr/>
        </p:nvSpPr>
        <p:spPr>
          <a:xfrm>
            <a:off x="2601225" y="2325200"/>
            <a:ext cx="882000" cy="4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600" b="1">
                <a:solidFill>
                  <a:schemeClr val="accent2"/>
                </a:solidFill>
                <a:latin typeface="STFangsong"/>
                <a:ea typeface="STFangsong"/>
                <a:cs typeface="STFangsong"/>
                <a:sym typeface="STFangsong"/>
              </a:rPr>
              <a:t>已公布</a:t>
            </a:r>
            <a:endParaRPr sz="1600" b="1">
              <a:solidFill>
                <a:schemeClr val="accent2"/>
              </a:solidFill>
              <a:latin typeface="STFangsong"/>
              <a:ea typeface="STFangsong"/>
              <a:cs typeface="STFangsong"/>
              <a:sym typeface="STFangsong"/>
            </a:endParaRPr>
          </a:p>
        </p:txBody>
      </p:sp>
      <p:sp>
        <p:nvSpPr>
          <p:cNvPr id="585" name="Google Shape;585;p43"/>
          <p:cNvSpPr txBox="1"/>
          <p:nvPr/>
        </p:nvSpPr>
        <p:spPr>
          <a:xfrm>
            <a:off x="2601225" y="4231850"/>
            <a:ext cx="963300" cy="4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600" b="1">
                <a:solidFill>
                  <a:schemeClr val="accent2"/>
                </a:solidFill>
                <a:latin typeface="STFangsong"/>
                <a:ea typeface="STFangsong"/>
                <a:cs typeface="STFangsong"/>
                <a:sym typeface="STFangsong"/>
              </a:rPr>
              <a:t>已公布</a:t>
            </a:r>
            <a:endParaRPr sz="1600" b="1">
              <a:solidFill>
                <a:schemeClr val="accent2"/>
              </a:solidFill>
              <a:latin typeface="STFangsong"/>
              <a:ea typeface="STFangsong"/>
              <a:cs typeface="STFangsong"/>
              <a:sym typeface="STFangsong"/>
            </a:endParaRPr>
          </a:p>
        </p:txBody>
      </p:sp>
      <p:sp>
        <p:nvSpPr>
          <p:cNvPr id="586" name="Google Shape;586;p43"/>
          <p:cNvSpPr txBox="1"/>
          <p:nvPr/>
        </p:nvSpPr>
        <p:spPr>
          <a:xfrm>
            <a:off x="629450" y="2508225"/>
            <a:ext cx="736500" cy="4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600" b="1">
                <a:solidFill>
                  <a:schemeClr val="accent2"/>
                </a:solidFill>
                <a:latin typeface="STFangsong"/>
                <a:ea typeface="STFangsong"/>
                <a:cs typeface="STFangsong"/>
                <a:sym typeface="STFangsong"/>
              </a:rPr>
              <a:t>NVU</a:t>
            </a:r>
            <a:endParaRPr sz="1600" b="1">
              <a:solidFill>
                <a:schemeClr val="accent2"/>
              </a:solidFill>
              <a:latin typeface="STFangsong"/>
              <a:ea typeface="STFangsong"/>
              <a:cs typeface="STFangsong"/>
              <a:sym typeface="STFangsong"/>
            </a:endParaRPr>
          </a:p>
        </p:txBody>
      </p:sp>
      <p:sp>
        <p:nvSpPr>
          <p:cNvPr id="587" name="Google Shape;587;p43"/>
          <p:cNvSpPr txBox="1"/>
          <p:nvPr/>
        </p:nvSpPr>
        <p:spPr>
          <a:xfrm>
            <a:off x="825100" y="4310900"/>
            <a:ext cx="736500" cy="4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600" b="1">
                <a:solidFill>
                  <a:schemeClr val="accent2"/>
                </a:solidFill>
                <a:latin typeface="STFangsong"/>
                <a:ea typeface="STFangsong"/>
                <a:cs typeface="STFangsong"/>
                <a:sym typeface="STFangsong"/>
              </a:rPr>
              <a:t>NAV</a:t>
            </a:r>
            <a:endParaRPr sz="1600" b="1">
              <a:solidFill>
                <a:schemeClr val="accent2"/>
              </a:solidFill>
              <a:latin typeface="STFangsong"/>
              <a:ea typeface="STFangsong"/>
              <a:cs typeface="STFangsong"/>
              <a:sym typeface="STFangsong"/>
            </a:endParaRPr>
          </a:p>
        </p:txBody>
      </p:sp>
      <p:sp>
        <p:nvSpPr>
          <p:cNvPr id="588" name="Google Shape;588;p43"/>
          <p:cNvSpPr/>
          <p:nvPr/>
        </p:nvSpPr>
        <p:spPr>
          <a:xfrm>
            <a:off x="4744350" y="2467050"/>
            <a:ext cx="2703300" cy="1008000"/>
          </a:xfrm>
          <a:prstGeom prst="diamond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500" b="1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最小申购赎回</a:t>
            </a:r>
            <a:endParaRPr sz="1500" b="1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500" b="1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单位净值</a:t>
            </a:r>
            <a:endParaRPr sz="1500" b="1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589" name="Google Shape;589;p43"/>
          <p:cNvSpPr txBox="1"/>
          <p:nvPr/>
        </p:nvSpPr>
        <p:spPr>
          <a:xfrm>
            <a:off x="4744350" y="2401400"/>
            <a:ext cx="963300" cy="4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600" b="1">
                <a:solidFill>
                  <a:schemeClr val="accent2"/>
                </a:solidFill>
                <a:latin typeface="STFangsong"/>
                <a:ea typeface="STFangsong"/>
                <a:cs typeface="STFangsong"/>
                <a:sym typeface="STFangsong"/>
              </a:rPr>
              <a:t>未公布</a:t>
            </a:r>
            <a:endParaRPr sz="1600" b="1">
              <a:solidFill>
                <a:schemeClr val="accent2"/>
              </a:solidFill>
              <a:latin typeface="STFangsong"/>
              <a:ea typeface="STFangsong"/>
              <a:cs typeface="STFangsong"/>
              <a:sym typeface="STFangsong"/>
            </a:endParaRPr>
          </a:p>
        </p:txBody>
      </p:sp>
      <p:sp>
        <p:nvSpPr>
          <p:cNvPr id="590" name="Google Shape;590;p43"/>
          <p:cNvSpPr/>
          <p:nvPr/>
        </p:nvSpPr>
        <p:spPr>
          <a:xfrm>
            <a:off x="5138250" y="4310900"/>
            <a:ext cx="1915500" cy="854100"/>
          </a:xfrm>
          <a:prstGeom prst="diamond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500" b="1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单位净值</a:t>
            </a:r>
            <a:endParaRPr sz="1500" b="1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cxnSp>
        <p:nvCxnSpPr>
          <p:cNvPr id="591" name="Google Shape;591;p43"/>
          <p:cNvCxnSpPr>
            <a:stCxn id="582" idx="3"/>
            <a:endCxn id="590" idx="1"/>
          </p:cNvCxnSpPr>
          <p:nvPr/>
        </p:nvCxnSpPr>
        <p:spPr>
          <a:xfrm>
            <a:off x="3408950" y="2971050"/>
            <a:ext cx="1729200" cy="17670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92" name="Google Shape;592;p43"/>
          <p:cNvCxnSpPr>
            <a:stCxn id="583" idx="3"/>
            <a:endCxn id="590" idx="1"/>
          </p:cNvCxnSpPr>
          <p:nvPr/>
        </p:nvCxnSpPr>
        <p:spPr>
          <a:xfrm>
            <a:off x="3015050" y="4737950"/>
            <a:ext cx="21231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93" name="Google Shape;593;p43"/>
          <p:cNvSpPr/>
          <p:nvPr/>
        </p:nvSpPr>
        <p:spPr>
          <a:xfrm rot="-5400000" flipH="1">
            <a:off x="3867550" y="3286650"/>
            <a:ext cx="1861200" cy="1193700"/>
          </a:xfrm>
          <a:prstGeom prst="uturnArrow">
            <a:avLst>
              <a:gd name="adj1" fmla="val 1389"/>
              <a:gd name="adj2" fmla="val 7088"/>
              <a:gd name="adj3" fmla="val 11321"/>
              <a:gd name="adj4" fmla="val 43750"/>
              <a:gd name="adj5" fmla="val 75000"/>
            </a:avLst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pic>
        <p:nvPicPr>
          <p:cNvPr id="594" name="Google Shape;594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62275" y="3779848"/>
            <a:ext cx="1879748" cy="428100"/>
          </a:xfrm>
          <a:prstGeom prst="rect">
            <a:avLst/>
          </a:prstGeom>
          <a:noFill/>
          <a:ln>
            <a:noFill/>
          </a:ln>
        </p:spPr>
      </p:pic>
      <p:sp>
        <p:nvSpPr>
          <p:cNvPr id="595" name="Google Shape;595;p43"/>
          <p:cNvSpPr/>
          <p:nvPr/>
        </p:nvSpPr>
        <p:spPr>
          <a:xfrm>
            <a:off x="8621350" y="2467050"/>
            <a:ext cx="2703300" cy="1008000"/>
          </a:xfrm>
          <a:prstGeom prst="diamond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500" b="1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最小申购赎回</a:t>
            </a:r>
            <a:endParaRPr sz="1500" b="1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500" b="1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单位净值</a:t>
            </a:r>
            <a:endParaRPr sz="1500" b="1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596" name="Google Shape;596;p43"/>
          <p:cNvSpPr txBox="1"/>
          <p:nvPr/>
        </p:nvSpPr>
        <p:spPr>
          <a:xfrm>
            <a:off x="10454650" y="2401400"/>
            <a:ext cx="963300" cy="4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600" b="1">
                <a:solidFill>
                  <a:schemeClr val="accent2"/>
                </a:solidFill>
                <a:latin typeface="STFangsong"/>
                <a:ea typeface="STFangsong"/>
                <a:cs typeface="STFangsong"/>
                <a:sym typeface="STFangsong"/>
              </a:rPr>
              <a:t>未公布</a:t>
            </a:r>
            <a:endParaRPr sz="1600" b="1">
              <a:solidFill>
                <a:schemeClr val="accent2"/>
              </a:solidFill>
              <a:latin typeface="STFangsong"/>
              <a:ea typeface="STFangsong"/>
              <a:cs typeface="STFangsong"/>
              <a:sym typeface="STFangsong"/>
            </a:endParaRPr>
          </a:p>
        </p:txBody>
      </p:sp>
      <p:sp>
        <p:nvSpPr>
          <p:cNvPr id="597" name="Google Shape;597;p43"/>
          <p:cNvSpPr/>
          <p:nvPr/>
        </p:nvSpPr>
        <p:spPr>
          <a:xfrm>
            <a:off x="9015250" y="4310900"/>
            <a:ext cx="1915500" cy="854100"/>
          </a:xfrm>
          <a:prstGeom prst="diamond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500" b="1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单位净值</a:t>
            </a:r>
            <a:endParaRPr sz="1500" b="1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598" name="Google Shape;598;p43"/>
          <p:cNvSpPr/>
          <p:nvPr/>
        </p:nvSpPr>
        <p:spPr>
          <a:xfrm rot="-5400000" flipH="1">
            <a:off x="7769350" y="3286650"/>
            <a:ext cx="1861200" cy="1193700"/>
          </a:xfrm>
          <a:prstGeom prst="uturnArrow">
            <a:avLst>
              <a:gd name="adj1" fmla="val 1389"/>
              <a:gd name="adj2" fmla="val 7088"/>
              <a:gd name="adj3" fmla="val 11321"/>
              <a:gd name="adj4" fmla="val 43750"/>
              <a:gd name="adj5" fmla="val 75000"/>
            </a:avLst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cxnSp>
        <p:nvCxnSpPr>
          <p:cNvPr id="599" name="Google Shape;599;p43"/>
          <p:cNvCxnSpPr>
            <a:stCxn id="588" idx="3"/>
            <a:endCxn id="598" idx="1"/>
          </p:cNvCxnSpPr>
          <p:nvPr/>
        </p:nvCxnSpPr>
        <p:spPr>
          <a:xfrm>
            <a:off x="7447650" y="2971050"/>
            <a:ext cx="1550700" cy="17583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00" name="Google Shape;600;p43"/>
          <p:cNvCxnSpPr>
            <a:stCxn id="590" idx="3"/>
            <a:endCxn id="598" idx="1"/>
          </p:cNvCxnSpPr>
          <p:nvPr/>
        </p:nvCxnSpPr>
        <p:spPr>
          <a:xfrm rot="10800000" flipH="1">
            <a:off x="7053750" y="4729550"/>
            <a:ext cx="1944600" cy="84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601" name="Google Shape;601;p4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104950" y="3711900"/>
            <a:ext cx="2123100" cy="533249"/>
          </a:xfrm>
          <a:prstGeom prst="rect">
            <a:avLst/>
          </a:prstGeom>
          <a:noFill/>
          <a:ln>
            <a:noFill/>
          </a:ln>
        </p:spPr>
      </p:pic>
      <p:sp>
        <p:nvSpPr>
          <p:cNvPr id="602" name="Google Shape;602;p43"/>
          <p:cNvSpPr/>
          <p:nvPr/>
        </p:nvSpPr>
        <p:spPr>
          <a:xfrm>
            <a:off x="9015250" y="5764100"/>
            <a:ext cx="1915500" cy="854100"/>
          </a:xfrm>
          <a:prstGeom prst="diamond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500" b="1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实时价格</a:t>
            </a:r>
            <a:endParaRPr sz="1500" b="1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603" name="Google Shape;603;p43"/>
          <p:cNvSpPr/>
          <p:nvPr/>
        </p:nvSpPr>
        <p:spPr>
          <a:xfrm rot="5400000">
            <a:off x="9679000" y="5396200"/>
            <a:ext cx="588000" cy="17910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604" name="Google Shape;604;p43"/>
          <p:cNvSpPr/>
          <p:nvPr/>
        </p:nvSpPr>
        <p:spPr>
          <a:xfrm>
            <a:off x="8563375" y="5421375"/>
            <a:ext cx="1403400" cy="1791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605" name="Google Shape;605;p43"/>
          <p:cNvSpPr/>
          <p:nvPr/>
        </p:nvSpPr>
        <p:spPr>
          <a:xfrm>
            <a:off x="6968300" y="5150325"/>
            <a:ext cx="1555200" cy="721200"/>
          </a:xfrm>
          <a:prstGeom prst="diamond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500" b="1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折溢价</a:t>
            </a:r>
            <a:endParaRPr sz="1500" b="1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44"/>
          <p:cNvSpPr txBox="1"/>
          <p:nvPr/>
        </p:nvSpPr>
        <p:spPr>
          <a:xfrm flipH="1">
            <a:off x="8925388" y="6188926"/>
            <a:ext cx="2523900" cy="1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50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数据来源：Wind</a:t>
            </a:r>
            <a:endParaRPr sz="1050">
              <a:solidFill>
                <a:srgbClr val="7F7F7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611" name="Google Shape;611;p44"/>
          <p:cNvSpPr txBox="1"/>
          <p:nvPr/>
        </p:nvSpPr>
        <p:spPr>
          <a:xfrm>
            <a:off x="3047988" y="987920"/>
            <a:ext cx="6096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000" b="1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易方达中证海外互联ETF  513050.OF</a:t>
            </a:r>
            <a:endParaRPr sz="2000" b="1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pic>
        <p:nvPicPr>
          <p:cNvPr id="612" name="Google Shape;61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42050" y="137699"/>
            <a:ext cx="2438400" cy="612646"/>
          </a:xfrm>
          <a:prstGeom prst="rect">
            <a:avLst/>
          </a:prstGeom>
          <a:noFill/>
          <a:ln>
            <a:noFill/>
          </a:ln>
        </p:spPr>
      </p:pic>
      <p:sp>
        <p:nvSpPr>
          <p:cNvPr id="613" name="Google Shape;613;p44"/>
          <p:cNvSpPr txBox="1">
            <a:spLocks noGrp="1"/>
          </p:cNvSpPr>
          <p:nvPr>
            <p:ph type="title"/>
          </p:nvPr>
        </p:nvSpPr>
        <p:spPr>
          <a:xfrm>
            <a:off x="1777479" y="281100"/>
            <a:ext cx="4443300" cy="3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200"/>
              <a:buFont typeface="Microsoft Yahei"/>
              <a:buNone/>
            </a:pPr>
            <a:r>
              <a:rPr lang="zh-CN" sz="2400">
                <a:solidFill>
                  <a:schemeClr val="dk1"/>
                </a:solidFill>
              </a:rPr>
              <a:t>基金净值计算</a:t>
            </a:r>
            <a:endParaRPr sz="2400">
              <a:solidFill>
                <a:schemeClr val="dk1"/>
              </a:solidFill>
            </a:endParaRPr>
          </a:p>
        </p:txBody>
      </p:sp>
      <p:pic>
        <p:nvPicPr>
          <p:cNvPr id="614" name="Google Shape;614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40520"/>
            <a:ext cx="4905110" cy="5165081"/>
          </a:xfrm>
          <a:prstGeom prst="rect">
            <a:avLst/>
          </a:prstGeom>
          <a:noFill/>
          <a:ln>
            <a:noFill/>
          </a:ln>
        </p:spPr>
      </p:pic>
      <p:pic>
        <p:nvPicPr>
          <p:cNvPr id="615" name="Google Shape;615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69225" y="2477175"/>
            <a:ext cx="6943150" cy="92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6" name="Google Shape;616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91263" y="3853512"/>
            <a:ext cx="4299076" cy="188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1" name="Google Shape;621;p45"/>
          <p:cNvGrpSpPr/>
          <p:nvPr/>
        </p:nvGrpSpPr>
        <p:grpSpPr>
          <a:xfrm>
            <a:off x="7695246" y="2209994"/>
            <a:ext cx="3465027" cy="2255326"/>
            <a:chOff x="4194401" y="1356554"/>
            <a:chExt cx="3465027" cy="2255326"/>
          </a:xfrm>
        </p:grpSpPr>
        <p:grpSp>
          <p:nvGrpSpPr>
            <p:cNvPr id="622" name="Google Shape;622;p45"/>
            <p:cNvGrpSpPr/>
            <p:nvPr/>
          </p:nvGrpSpPr>
          <p:grpSpPr>
            <a:xfrm>
              <a:off x="5185908" y="1356554"/>
              <a:ext cx="1886354" cy="2255326"/>
              <a:chOff x="5440680" y="807720"/>
              <a:chExt cx="1622755" cy="2423160"/>
            </a:xfrm>
          </p:grpSpPr>
          <p:sp>
            <p:nvSpPr>
              <p:cNvPr id="623" name="Google Shape;623;p45"/>
              <p:cNvSpPr/>
              <p:nvPr/>
            </p:nvSpPr>
            <p:spPr>
              <a:xfrm>
                <a:off x="5440680" y="807720"/>
                <a:ext cx="1272845" cy="2423160"/>
              </a:xfrm>
              <a:custGeom>
                <a:avLst/>
                <a:gdLst/>
                <a:ahLst/>
                <a:cxnLst/>
                <a:rect l="l" t="t" r="r" b="b"/>
                <a:pathLst>
                  <a:path w="1272845" h="2423160" extrusionOk="0">
                    <a:moveTo>
                      <a:pt x="22555" y="2423160"/>
                    </a:moveTo>
                    <a:lnTo>
                      <a:pt x="0" y="0"/>
                    </a:lnTo>
                    <a:lnTo>
                      <a:pt x="1272845" y="2194560"/>
                    </a:lnTo>
                    <a:lnTo>
                      <a:pt x="22555" y="242316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Microsoft Yahei"/>
                  <a:ea typeface="Microsoft Yahei"/>
                  <a:cs typeface="Microsoft Yahei"/>
                  <a:sym typeface="Microsoft Yahei"/>
                </a:endParaRPr>
              </a:p>
            </p:txBody>
          </p:sp>
          <p:sp>
            <p:nvSpPr>
              <p:cNvPr id="624" name="Google Shape;624;p45"/>
              <p:cNvSpPr/>
              <p:nvPr/>
            </p:nvSpPr>
            <p:spPr>
              <a:xfrm>
                <a:off x="5440680" y="807720"/>
                <a:ext cx="1622755" cy="2194560"/>
              </a:xfrm>
              <a:custGeom>
                <a:avLst/>
                <a:gdLst/>
                <a:ahLst/>
                <a:cxnLst/>
                <a:rect l="l" t="t" r="r" b="b"/>
                <a:pathLst>
                  <a:path w="1622755" h="2194560" extrusionOk="0">
                    <a:moveTo>
                      <a:pt x="1622755" y="1021080"/>
                    </a:moveTo>
                    <a:lnTo>
                      <a:pt x="0" y="0"/>
                    </a:lnTo>
                    <a:lnTo>
                      <a:pt x="1272845" y="2194560"/>
                    </a:lnTo>
                    <a:lnTo>
                      <a:pt x="1622755" y="1021080"/>
                    </a:lnTo>
                    <a:close/>
                  </a:path>
                </a:pathLst>
              </a:custGeom>
              <a:solidFill>
                <a:srgbClr val="AE112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Microsoft Yahei"/>
                  <a:ea typeface="Microsoft Yahei"/>
                  <a:cs typeface="Microsoft Yahei"/>
                  <a:sym typeface="Microsoft Yahei"/>
                </a:endParaRPr>
              </a:p>
            </p:txBody>
          </p:sp>
        </p:grpSp>
        <p:grpSp>
          <p:nvGrpSpPr>
            <p:cNvPr id="625" name="Google Shape;625;p45"/>
            <p:cNvGrpSpPr/>
            <p:nvPr/>
          </p:nvGrpSpPr>
          <p:grpSpPr>
            <a:xfrm rot="7989373">
              <a:off x="4411603" y="1997090"/>
              <a:ext cx="811873" cy="947185"/>
              <a:chOff x="5440680" y="807720"/>
              <a:chExt cx="1622755" cy="2423160"/>
            </a:xfrm>
          </p:grpSpPr>
          <p:sp>
            <p:nvSpPr>
              <p:cNvPr id="626" name="Google Shape;626;p45"/>
              <p:cNvSpPr/>
              <p:nvPr/>
            </p:nvSpPr>
            <p:spPr>
              <a:xfrm>
                <a:off x="5440680" y="807720"/>
                <a:ext cx="1272845" cy="2423160"/>
              </a:xfrm>
              <a:custGeom>
                <a:avLst/>
                <a:gdLst/>
                <a:ahLst/>
                <a:cxnLst/>
                <a:rect l="l" t="t" r="r" b="b"/>
                <a:pathLst>
                  <a:path w="1272845" h="2423160" extrusionOk="0">
                    <a:moveTo>
                      <a:pt x="22555" y="2423160"/>
                    </a:moveTo>
                    <a:lnTo>
                      <a:pt x="0" y="0"/>
                    </a:lnTo>
                    <a:lnTo>
                      <a:pt x="1272845" y="2194560"/>
                    </a:lnTo>
                    <a:lnTo>
                      <a:pt x="22555" y="2423160"/>
                    </a:lnTo>
                    <a:close/>
                  </a:path>
                </a:pathLst>
              </a:custGeom>
              <a:solidFill>
                <a:srgbClr val="F1728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Microsoft Yahei"/>
                  <a:ea typeface="Microsoft Yahei"/>
                  <a:cs typeface="Microsoft Yahei"/>
                  <a:sym typeface="Microsoft Yahei"/>
                </a:endParaRPr>
              </a:p>
            </p:txBody>
          </p:sp>
          <p:sp>
            <p:nvSpPr>
              <p:cNvPr id="627" name="Google Shape;627;p45"/>
              <p:cNvSpPr/>
              <p:nvPr/>
            </p:nvSpPr>
            <p:spPr>
              <a:xfrm>
                <a:off x="5440680" y="807720"/>
                <a:ext cx="1622755" cy="2194560"/>
              </a:xfrm>
              <a:custGeom>
                <a:avLst/>
                <a:gdLst/>
                <a:ahLst/>
                <a:cxnLst/>
                <a:rect l="l" t="t" r="r" b="b"/>
                <a:pathLst>
                  <a:path w="1622755" h="2194560" extrusionOk="0">
                    <a:moveTo>
                      <a:pt x="1622755" y="1021080"/>
                    </a:moveTo>
                    <a:lnTo>
                      <a:pt x="0" y="0"/>
                    </a:lnTo>
                    <a:lnTo>
                      <a:pt x="1272845" y="2194560"/>
                    </a:lnTo>
                    <a:lnTo>
                      <a:pt x="1622755" y="1021080"/>
                    </a:lnTo>
                    <a:close/>
                  </a:path>
                </a:pathLst>
              </a:custGeom>
              <a:solidFill>
                <a:srgbClr val="AE112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Microsoft Yahei"/>
                  <a:ea typeface="Microsoft Yahei"/>
                  <a:cs typeface="Microsoft Yahei"/>
                  <a:sym typeface="Microsoft Yahei"/>
                </a:endParaRPr>
              </a:p>
            </p:txBody>
          </p:sp>
        </p:grpSp>
        <p:grpSp>
          <p:nvGrpSpPr>
            <p:cNvPr id="628" name="Google Shape;628;p45"/>
            <p:cNvGrpSpPr/>
            <p:nvPr/>
          </p:nvGrpSpPr>
          <p:grpSpPr>
            <a:xfrm rot="6408726">
              <a:off x="7146177" y="2421506"/>
              <a:ext cx="233347" cy="272241"/>
              <a:chOff x="5440680" y="807720"/>
              <a:chExt cx="1622755" cy="2423160"/>
            </a:xfrm>
          </p:grpSpPr>
          <p:sp>
            <p:nvSpPr>
              <p:cNvPr id="629" name="Google Shape;629;p45"/>
              <p:cNvSpPr/>
              <p:nvPr/>
            </p:nvSpPr>
            <p:spPr>
              <a:xfrm>
                <a:off x="5440680" y="807720"/>
                <a:ext cx="1272845" cy="2423160"/>
              </a:xfrm>
              <a:custGeom>
                <a:avLst/>
                <a:gdLst/>
                <a:ahLst/>
                <a:cxnLst/>
                <a:rect l="l" t="t" r="r" b="b"/>
                <a:pathLst>
                  <a:path w="1272845" h="2423160" extrusionOk="0">
                    <a:moveTo>
                      <a:pt x="22555" y="2423160"/>
                    </a:moveTo>
                    <a:lnTo>
                      <a:pt x="0" y="0"/>
                    </a:lnTo>
                    <a:lnTo>
                      <a:pt x="1272845" y="2194560"/>
                    </a:lnTo>
                    <a:lnTo>
                      <a:pt x="22555" y="2423160"/>
                    </a:lnTo>
                    <a:close/>
                  </a:path>
                </a:pathLst>
              </a:custGeom>
              <a:solidFill>
                <a:srgbClr val="F1728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Microsoft Yahei"/>
                  <a:ea typeface="Microsoft Yahei"/>
                  <a:cs typeface="Microsoft Yahei"/>
                  <a:sym typeface="Microsoft Yahei"/>
                </a:endParaRPr>
              </a:p>
            </p:txBody>
          </p:sp>
          <p:sp>
            <p:nvSpPr>
              <p:cNvPr id="630" name="Google Shape;630;p45"/>
              <p:cNvSpPr/>
              <p:nvPr/>
            </p:nvSpPr>
            <p:spPr>
              <a:xfrm>
                <a:off x="5440680" y="807720"/>
                <a:ext cx="1622755" cy="2194560"/>
              </a:xfrm>
              <a:custGeom>
                <a:avLst/>
                <a:gdLst/>
                <a:ahLst/>
                <a:cxnLst/>
                <a:rect l="l" t="t" r="r" b="b"/>
                <a:pathLst>
                  <a:path w="1622755" h="2194560" extrusionOk="0">
                    <a:moveTo>
                      <a:pt x="1622755" y="1021080"/>
                    </a:moveTo>
                    <a:lnTo>
                      <a:pt x="0" y="0"/>
                    </a:lnTo>
                    <a:lnTo>
                      <a:pt x="1272845" y="2194560"/>
                    </a:lnTo>
                    <a:lnTo>
                      <a:pt x="1622755" y="1021080"/>
                    </a:lnTo>
                    <a:close/>
                  </a:path>
                </a:pathLst>
              </a:custGeom>
              <a:solidFill>
                <a:srgbClr val="AE112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Microsoft Yahei"/>
                  <a:ea typeface="Microsoft Yahei"/>
                  <a:cs typeface="Microsoft Yahei"/>
                  <a:sym typeface="Microsoft Yahei"/>
                </a:endParaRPr>
              </a:p>
            </p:txBody>
          </p:sp>
        </p:grpSp>
        <p:sp>
          <p:nvSpPr>
            <p:cNvPr id="631" name="Google Shape;631;p45"/>
            <p:cNvSpPr/>
            <p:nvPr/>
          </p:nvSpPr>
          <p:spPr>
            <a:xfrm rot="6139590">
              <a:off x="7123387" y="1606007"/>
              <a:ext cx="451807" cy="536184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</p:grpSp>
      <p:sp>
        <p:nvSpPr>
          <p:cNvPr id="632" name="Google Shape;632;p45"/>
          <p:cNvSpPr txBox="1"/>
          <p:nvPr/>
        </p:nvSpPr>
        <p:spPr>
          <a:xfrm>
            <a:off x="1882503" y="2385186"/>
            <a:ext cx="56508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6000" b="1">
                <a:solidFill>
                  <a:srgbClr val="FF000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谢谢聆听！</a:t>
            </a:r>
            <a:endParaRPr sz="6000" b="1">
              <a:solidFill>
                <a:srgbClr val="FF0000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pic>
        <p:nvPicPr>
          <p:cNvPr id="633" name="Google Shape;633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42050" y="137699"/>
            <a:ext cx="2438400" cy="6126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7"/>
          <p:cNvSpPr txBox="1"/>
          <p:nvPr/>
        </p:nvSpPr>
        <p:spPr>
          <a:xfrm>
            <a:off x="567070" y="1207640"/>
            <a:ext cx="6096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 b="1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景顺长城全球半导体芯片产业A  501225.OF</a:t>
            </a:r>
            <a:endParaRPr sz="1800" b="1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pic>
        <p:nvPicPr>
          <p:cNvPr id="197" name="Google Shape;19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42050" y="137699"/>
            <a:ext cx="2438400" cy="6126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9950" y="1729825"/>
            <a:ext cx="6023124" cy="138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4449" y="4535878"/>
            <a:ext cx="5415600" cy="72938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84450" y="3425675"/>
            <a:ext cx="5878620" cy="72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84450" y="5780650"/>
            <a:ext cx="7429425" cy="451775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17"/>
          <p:cNvSpPr txBox="1">
            <a:spLocks noGrp="1"/>
          </p:cNvSpPr>
          <p:nvPr>
            <p:ph type="title"/>
          </p:nvPr>
        </p:nvSpPr>
        <p:spPr>
          <a:xfrm>
            <a:off x="1777479" y="281100"/>
            <a:ext cx="4443300" cy="3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200"/>
              <a:buFont typeface="Microsoft Yahei"/>
              <a:buNone/>
            </a:pPr>
            <a:r>
              <a:rPr lang="zh-CN" sz="2400">
                <a:solidFill>
                  <a:schemeClr val="dk1"/>
                </a:solidFill>
              </a:rPr>
              <a:t>基金净值计算</a:t>
            </a:r>
            <a:endParaRPr sz="2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2595" y="2466340"/>
            <a:ext cx="11498582" cy="3290570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18"/>
          <p:cNvSpPr txBox="1"/>
          <p:nvPr/>
        </p:nvSpPr>
        <p:spPr>
          <a:xfrm flipH="1">
            <a:off x="8925302" y="6188926"/>
            <a:ext cx="2523986" cy="1615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50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数据来源：Wind</a:t>
            </a:r>
            <a:endParaRPr sz="1050">
              <a:solidFill>
                <a:srgbClr val="7F7F7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209" name="Google Shape;209;p18"/>
          <p:cNvSpPr txBox="1"/>
          <p:nvPr/>
        </p:nvSpPr>
        <p:spPr>
          <a:xfrm>
            <a:off x="3143888" y="987920"/>
            <a:ext cx="6096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000" b="1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景顺长城全球半导体芯片产业A  501225.OF</a:t>
            </a:r>
            <a:endParaRPr sz="2000" b="1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pic>
        <p:nvPicPr>
          <p:cNvPr id="210" name="Google Shape;21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42050" y="137699"/>
            <a:ext cx="2438400" cy="612646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18"/>
          <p:cNvSpPr txBox="1">
            <a:spLocks noGrp="1"/>
          </p:cNvSpPr>
          <p:nvPr>
            <p:ph type="title"/>
          </p:nvPr>
        </p:nvSpPr>
        <p:spPr>
          <a:xfrm>
            <a:off x="1777479" y="281100"/>
            <a:ext cx="4443300" cy="3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200"/>
              <a:buFont typeface="Microsoft Yahei"/>
              <a:buNone/>
            </a:pPr>
            <a:r>
              <a:rPr lang="zh-CN" sz="2400">
                <a:solidFill>
                  <a:schemeClr val="dk1"/>
                </a:solidFill>
              </a:rPr>
              <a:t>基金净值计算</a:t>
            </a:r>
            <a:endParaRPr sz="24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42050" y="137699"/>
            <a:ext cx="2438400" cy="612646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19"/>
          <p:cNvSpPr txBox="1">
            <a:spLocks noGrp="1"/>
          </p:cNvSpPr>
          <p:nvPr>
            <p:ph type="title"/>
          </p:nvPr>
        </p:nvSpPr>
        <p:spPr>
          <a:xfrm>
            <a:off x="1777479" y="281100"/>
            <a:ext cx="4443300" cy="3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200"/>
              <a:buFont typeface="Microsoft Yahei"/>
              <a:buNone/>
            </a:pPr>
            <a:r>
              <a:rPr lang="zh-CN" sz="2400">
                <a:solidFill>
                  <a:schemeClr val="dk1"/>
                </a:solidFill>
              </a:rPr>
              <a:t>估算误差</a:t>
            </a:r>
            <a:endParaRPr sz="2400">
              <a:solidFill>
                <a:schemeClr val="dk1"/>
              </a:solidFill>
            </a:endParaRPr>
          </a:p>
        </p:txBody>
      </p:sp>
      <p:pic>
        <p:nvPicPr>
          <p:cNvPr id="218" name="Google Shape;218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82975" y="939750"/>
            <a:ext cx="9493573" cy="5440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0"/>
          <p:cNvSpPr/>
          <p:nvPr/>
        </p:nvSpPr>
        <p:spPr>
          <a:xfrm>
            <a:off x="4743452" y="1461347"/>
            <a:ext cx="2849033" cy="1754715"/>
          </a:xfrm>
          <a:custGeom>
            <a:avLst/>
            <a:gdLst/>
            <a:ahLst/>
            <a:cxnLst/>
            <a:rect l="l" t="t" r="r" b="b"/>
            <a:pathLst>
              <a:path w="1028" h="634" extrusionOk="0">
                <a:moveTo>
                  <a:pt x="0" y="237"/>
                </a:moveTo>
                <a:cubicBezTo>
                  <a:pt x="0" y="237"/>
                  <a:pt x="264" y="634"/>
                  <a:pt x="1028" y="303"/>
                </a:cubicBezTo>
                <a:cubicBezTo>
                  <a:pt x="1028" y="303"/>
                  <a:pt x="992" y="129"/>
                  <a:pt x="811" y="10"/>
                </a:cubicBezTo>
                <a:cubicBezTo>
                  <a:pt x="811" y="10"/>
                  <a:pt x="622" y="168"/>
                  <a:pt x="210" y="0"/>
                </a:cubicBezTo>
                <a:cubicBezTo>
                  <a:pt x="210" y="0"/>
                  <a:pt x="60" y="96"/>
                  <a:pt x="0" y="237"/>
                </a:cubicBezTo>
                <a:close/>
              </a:path>
            </a:pathLst>
          </a:custGeom>
          <a:solidFill>
            <a:srgbClr val="AE112F"/>
          </a:solidFill>
          <a:ln>
            <a:noFill/>
          </a:ln>
        </p:spPr>
        <p:txBody>
          <a:bodyPr spcFirstLastPara="1" wrap="square" lIns="121900" tIns="60950" rIns="121900" bIns="609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224" name="Google Shape;224;p20"/>
          <p:cNvSpPr/>
          <p:nvPr/>
        </p:nvSpPr>
        <p:spPr>
          <a:xfrm>
            <a:off x="4601635" y="2765214"/>
            <a:ext cx="2963332" cy="1813983"/>
          </a:xfrm>
          <a:custGeom>
            <a:avLst/>
            <a:gdLst/>
            <a:ahLst/>
            <a:cxnLst/>
            <a:rect l="l" t="t" r="r" b="b"/>
            <a:pathLst>
              <a:path w="1069" h="655" extrusionOk="0">
                <a:moveTo>
                  <a:pt x="0" y="0"/>
                </a:moveTo>
                <a:cubicBezTo>
                  <a:pt x="0" y="0"/>
                  <a:pt x="414" y="432"/>
                  <a:pt x="1069" y="205"/>
                </a:cubicBezTo>
                <a:cubicBezTo>
                  <a:pt x="1069" y="205"/>
                  <a:pt x="1032" y="289"/>
                  <a:pt x="987" y="344"/>
                </a:cubicBezTo>
                <a:cubicBezTo>
                  <a:pt x="942" y="399"/>
                  <a:pt x="894" y="479"/>
                  <a:pt x="894" y="479"/>
                </a:cubicBezTo>
                <a:cubicBezTo>
                  <a:pt x="894" y="479"/>
                  <a:pt x="517" y="655"/>
                  <a:pt x="121" y="344"/>
                </a:cubicBezTo>
                <a:cubicBezTo>
                  <a:pt x="121" y="344"/>
                  <a:pt x="7" y="229"/>
                  <a:pt x="0" y="0"/>
                </a:cubicBezTo>
                <a:close/>
              </a:path>
            </a:pathLst>
          </a:custGeom>
          <a:solidFill>
            <a:srgbClr val="AE112F"/>
          </a:solidFill>
          <a:ln>
            <a:noFill/>
          </a:ln>
        </p:spPr>
        <p:txBody>
          <a:bodyPr spcFirstLastPara="1" wrap="square" lIns="121900" tIns="60950" rIns="121900" bIns="609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225" name="Google Shape;225;p20"/>
          <p:cNvSpPr/>
          <p:nvPr/>
        </p:nvSpPr>
        <p:spPr>
          <a:xfrm>
            <a:off x="5209117" y="4240531"/>
            <a:ext cx="1619251" cy="999067"/>
          </a:xfrm>
          <a:custGeom>
            <a:avLst/>
            <a:gdLst/>
            <a:ahLst/>
            <a:cxnLst/>
            <a:rect l="l" t="t" r="r" b="b"/>
            <a:pathLst>
              <a:path w="584" h="361" extrusionOk="0">
                <a:moveTo>
                  <a:pt x="0" y="0"/>
                </a:moveTo>
                <a:cubicBezTo>
                  <a:pt x="0" y="0"/>
                  <a:pt x="182" y="209"/>
                  <a:pt x="584" y="208"/>
                </a:cubicBezTo>
                <a:cubicBezTo>
                  <a:pt x="584" y="208"/>
                  <a:pt x="401" y="361"/>
                  <a:pt x="76" y="212"/>
                </a:cubicBezTo>
                <a:cubicBezTo>
                  <a:pt x="76" y="212"/>
                  <a:pt x="25" y="19"/>
                  <a:pt x="0" y="0"/>
                </a:cubicBezTo>
                <a:close/>
              </a:path>
            </a:pathLst>
          </a:custGeom>
          <a:solidFill>
            <a:srgbClr val="AE112F"/>
          </a:solidFill>
          <a:ln>
            <a:noFill/>
          </a:ln>
        </p:spPr>
        <p:txBody>
          <a:bodyPr spcFirstLastPara="1" wrap="square" lIns="121900" tIns="60950" rIns="121900" bIns="609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226" name="Google Shape;226;p20"/>
          <p:cNvSpPr/>
          <p:nvPr/>
        </p:nvSpPr>
        <p:spPr>
          <a:xfrm>
            <a:off x="5209117" y="3332480"/>
            <a:ext cx="2355852" cy="1515533"/>
          </a:xfrm>
          <a:custGeom>
            <a:avLst/>
            <a:gdLst/>
            <a:ahLst/>
            <a:cxnLst/>
            <a:rect l="l" t="t" r="r" b="b"/>
            <a:pathLst>
              <a:path w="850" h="547" extrusionOk="0">
                <a:moveTo>
                  <a:pt x="850" y="0"/>
                </a:moveTo>
                <a:cubicBezTo>
                  <a:pt x="850" y="0"/>
                  <a:pt x="587" y="296"/>
                  <a:pt x="0" y="328"/>
                </a:cubicBezTo>
                <a:cubicBezTo>
                  <a:pt x="0" y="328"/>
                  <a:pt x="13" y="357"/>
                  <a:pt x="17" y="397"/>
                </a:cubicBezTo>
                <a:cubicBezTo>
                  <a:pt x="20" y="436"/>
                  <a:pt x="51" y="533"/>
                  <a:pt x="76" y="540"/>
                </a:cubicBezTo>
                <a:cubicBezTo>
                  <a:pt x="100" y="547"/>
                  <a:pt x="485" y="535"/>
                  <a:pt x="657" y="371"/>
                </a:cubicBezTo>
                <a:cubicBezTo>
                  <a:pt x="657" y="371"/>
                  <a:pt x="646" y="314"/>
                  <a:pt x="730" y="206"/>
                </a:cubicBezTo>
                <a:cubicBezTo>
                  <a:pt x="817" y="106"/>
                  <a:pt x="850" y="0"/>
                  <a:pt x="85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60950" rIns="121900" bIns="609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227" name="Google Shape;227;p20"/>
          <p:cNvSpPr/>
          <p:nvPr/>
        </p:nvSpPr>
        <p:spPr>
          <a:xfrm>
            <a:off x="4572002" y="1488865"/>
            <a:ext cx="3020483" cy="2516716"/>
          </a:xfrm>
          <a:custGeom>
            <a:avLst/>
            <a:gdLst/>
            <a:ahLst/>
            <a:cxnLst/>
            <a:rect l="l" t="t" r="r" b="b"/>
            <a:pathLst>
              <a:path w="1090" h="909" extrusionOk="0">
                <a:moveTo>
                  <a:pt x="873" y="0"/>
                </a:moveTo>
                <a:cubicBezTo>
                  <a:pt x="873" y="0"/>
                  <a:pt x="898" y="161"/>
                  <a:pt x="562" y="345"/>
                </a:cubicBezTo>
                <a:cubicBezTo>
                  <a:pt x="225" y="528"/>
                  <a:pt x="18" y="493"/>
                  <a:pt x="11" y="461"/>
                </a:cubicBezTo>
                <a:cubicBezTo>
                  <a:pt x="11" y="461"/>
                  <a:pt x="0" y="642"/>
                  <a:pt x="132" y="805"/>
                </a:cubicBezTo>
                <a:cubicBezTo>
                  <a:pt x="132" y="805"/>
                  <a:pt x="681" y="909"/>
                  <a:pt x="1090" y="293"/>
                </a:cubicBezTo>
                <a:cubicBezTo>
                  <a:pt x="1090" y="293"/>
                  <a:pt x="1046" y="104"/>
                  <a:pt x="87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60950" rIns="121900" bIns="609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228" name="Google Shape;228;p20"/>
          <p:cNvSpPr/>
          <p:nvPr/>
        </p:nvSpPr>
        <p:spPr>
          <a:xfrm>
            <a:off x="4743451" y="1016849"/>
            <a:ext cx="1612900" cy="1238249"/>
          </a:xfrm>
          <a:custGeom>
            <a:avLst/>
            <a:gdLst/>
            <a:ahLst/>
            <a:cxnLst/>
            <a:rect l="l" t="t" r="r" b="b"/>
            <a:pathLst>
              <a:path w="582" h="447" extrusionOk="0">
                <a:moveTo>
                  <a:pt x="0" y="397"/>
                </a:moveTo>
                <a:cubicBezTo>
                  <a:pt x="0" y="397"/>
                  <a:pt x="430" y="447"/>
                  <a:pt x="582" y="83"/>
                </a:cubicBezTo>
                <a:cubicBezTo>
                  <a:pt x="582" y="83"/>
                  <a:pt x="209" y="0"/>
                  <a:pt x="0" y="39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900" tIns="60950" rIns="121900" bIns="609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grpSp>
        <p:nvGrpSpPr>
          <p:cNvPr id="229" name="Google Shape;229;p20"/>
          <p:cNvGrpSpPr/>
          <p:nvPr/>
        </p:nvGrpSpPr>
        <p:grpSpPr>
          <a:xfrm>
            <a:off x="5405835" y="4841542"/>
            <a:ext cx="1462582" cy="1394848"/>
            <a:chOff x="4054476" y="3627438"/>
            <a:chExt cx="1096964" cy="1046162"/>
          </a:xfrm>
        </p:grpSpPr>
        <p:sp>
          <p:nvSpPr>
            <p:cNvPr id="230" name="Google Shape;230;p20"/>
            <p:cNvSpPr/>
            <p:nvPr/>
          </p:nvSpPr>
          <p:spPr>
            <a:xfrm>
              <a:off x="4129088" y="4181475"/>
              <a:ext cx="917575" cy="492125"/>
            </a:xfrm>
            <a:custGeom>
              <a:avLst/>
              <a:gdLst/>
              <a:ahLst/>
              <a:cxnLst/>
              <a:rect l="l" t="t" r="r" b="b"/>
              <a:pathLst>
                <a:path w="441" h="237" extrusionOk="0">
                  <a:moveTo>
                    <a:pt x="0" y="35"/>
                  </a:moveTo>
                  <a:cubicBezTo>
                    <a:pt x="1" y="38"/>
                    <a:pt x="8" y="79"/>
                    <a:pt x="54" y="111"/>
                  </a:cubicBezTo>
                  <a:cubicBezTo>
                    <a:pt x="99" y="143"/>
                    <a:pt x="161" y="191"/>
                    <a:pt x="194" y="214"/>
                  </a:cubicBezTo>
                  <a:cubicBezTo>
                    <a:pt x="226" y="237"/>
                    <a:pt x="251" y="220"/>
                    <a:pt x="257" y="214"/>
                  </a:cubicBezTo>
                  <a:cubicBezTo>
                    <a:pt x="263" y="208"/>
                    <a:pt x="284" y="187"/>
                    <a:pt x="328" y="158"/>
                  </a:cubicBezTo>
                  <a:cubicBezTo>
                    <a:pt x="372" y="130"/>
                    <a:pt x="441" y="82"/>
                    <a:pt x="441" y="41"/>
                  </a:cubicBezTo>
                  <a:cubicBezTo>
                    <a:pt x="441" y="0"/>
                    <a:pt x="0" y="35"/>
                    <a:pt x="0" y="35"/>
                  </a:cubicBezTo>
                  <a:close/>
                </a:path>
              </a:pathLst>
            </a:custGeom>
            <a:solidFill>
              <a:srgbClr val="424242"/>
            </a:solidFill>
            <a:ln>
              <a:noFill/>
            </a:ln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231" name="Google Shape;231;p20"/>
            <p:cNvSpPr/>
            <p:nvPr/>
          </p:nvSpPr>
          <p:spPr>
            <a:xfrm>
              <a:off x="4125913" y="3778250"/>
              <a:ext cx="938213" cy="550862"/>
            </a:xfrm>
            <a:custGeom>
              <a:avLst/>
              <a:gdLst/>
              <a:ahLst/>
              <a:cxnLst/>
              <a:rect l="l" t="t" r="r" b="b"/>
              <a:pathLst>
                <a:path w="452" h="265" extrusionOk="0">
                  <a:moveTo>
                    <a:pt x="452" y="222"/>
                  </a:moveTo>
                  <a:cubicBezTo>
                    <a:pt x="452" y="246"/>
                    <a:pt x="426" y="265"/>
                    <a:pt x="398" y="265"/>
                  </a:cubicBezTo>
                  <a:cubicBezTo>
                    <a:pt x="52" y="265"/>
                    <a:pt x="52" y="265"/>
                    <a:pt x="52" y="265"/>
                  </a:cubicBezTo>
                  <a:cubicBezTo>
                    <a:pt x="23" y="265"/>
                    <a:pt x="0" y="246"/>
                    <a:pt x="0" y="222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20"/>
                    <a:pt x="23" y="0"/>
                    <a:pt x="52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426" y="0"/>
                    <a:pt x="452" y="20"/>
                    <a:pt x="452" y="44"/>
                  </a:cubicBezTo>
                  <a:lnTo>
                    <a:pt x="452" y="222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232" name="Google Shape;232;p20"/>
            <p:cNvSpPr/>
            <p:nvPr/>
          </p:nvSpPr>
          <p:spPr>
            <a:xfrm>
              <a:off x="4054476" y="3627438"/>
              <a:ext cx="1096964" cy="242887"/>
            </a:xfrm>
            <a:custGeom>
              <a:avLst/>
              <a:gdLst/>
              <a:ahLst/>
              <a:cxnLst/>
              <a:rect l="l" t="t" r="r" b="b"/>
              <a:pathLst>
                <a:path w="528" h="117" extrusionOk="0">
                  <a:moveTo>
                    <a:pt x="513" y="0"/>
                  </a:moveTo>
                  <a:cubicBezTo>
                    <a:pt x="465" y="12"/>
                    <a:pt x="312" y="17"/>
                    <a:pt x="263" y="18"/>
                  </a:cubicBezTo>
                  <a:cubicBezTo>
                    <a:pt x="215" y="17"/>
                    <a:pt x="62" y="12"/>
                    <a:pt x="14" y="0"/>
                  </a:cubicBezTo>
                  <a:cubicBezTo>
                    <a:pt x="14" y="0"/>
                    <a:pt x="0" y="2"/>
                    <a:pt x="10" y="19"/>
                  </a:cubicBezTo>
                  <a:cubicBezTo>
                    <a:pt x="10" y="19"/>
                    <a:pt x="18" y="23"/>
                    <a:pt x="20" y="53"/>
                  </a:cubicBezTo>
                  <a:cubicBezTo>
                    <a:pt x="22" y="83"/>
                    <a:pt x="14" y="102"/>
                    <a:pt x="25" y="117"/>
                  </a:cubicBezTo>
                  <a:cubicBezTo>
                    <a:pt x="248" y="117"/>
                    <a:pt x="248" y="117"/>
                    <a:pt x="248" y="117"/>
                  </a:cubicBezTo>
                  <a:cubicBezTo>
                    <a:pt x="278" y="117"/>
                    <a:pt x="278" y="117"/>
                    <a:pt x="278" y="117"/>
                  </a:cubicBezTo>
                  <a:cubicBezTo>
                    <a:pt x="502" y="117"/>
                    <a:pt x="502" y="117"/>
                    <a:pt x="502" y="117"/>
                  </a:cubicBezTo>
                  <a:cubicBezTo>
                    <a:pt x="514" y="102"/>
                    <a:pt x="505" y="83"/>
                    <a:pt x="507" y="53"/>
                  </a:cubicBezTo>
                  <a:cubicBezTo>
                    <a:pt x="510" y="23"/>
                    <a:pt x="517" y="20"/>
                    <a:pt x="517" y="20"/>
                  </a:cubicBezTo>
                  <a:cubicBezTo>
                    <a:pt x="528" y="3"/>
                    <a:pt x="513" y="0"/>
                    <a:pt x="513" y="0"/>
                  </a:cubicBez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233" name="Google Shape;233;p20"/>
            <p:cNvSpPr/>
            <p:nvPr/>
          </p:nvSpPr>
          <p:spPr>
            <a:xfrm>
              <a:off x="4079876" y="3919538"/>
              <a:ext cx="1014413" cy="63500"/>
            </a:xfrm>
            <a:custGeom>
              <a:avLst/>
              <a:gdLst/>
              <a:ahLst/>
              <a:cxnLst/>
              <a:rect l="l" t="t" r="r" b="b"/>
              <a:pathLst>
                <a:path w="488" h="30" extrusionOk="0">
                  <a:moveTo>
                    <a:pt x="488" y="15"/>
                  </a:moveTo>
                  <a:cubicBezTo>
                    <a:pt x="488" y="24"/>
                    <a:pt x="479" y="30"/>
                    <a:pt x="469" y="30"/>
                  </a:cubicBezTo>
                  <a:cubicBezTo>
                    <a:pt x="19" y="30"/>
                    <a:pt x="19" y="30"/>
                    <a:pt x="19" y="30"/>
                  </a:cubicBezTo>
                  <a:cubicBezTo>
                    <a:pt x="8" y="30"/>
                    <a:pt x="0" y="24"/>
                    <a:pt x="0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6"/>
                    <a:pt x="8" y="0"/>
                    <a:pt x="19" y="0"/>
                  </a:cubicBezTo>
                  <a:cubicBezTo>
                    <a:pt x="469" y="0"/>
                    <a:pt x="469" y="0"/>
                    <a:pt x="469" y="0"/>
                  </a:cubicBezTo>
                  <a:cubicBezTo>
                    <a:pt x="479" y="0"/>
                    <a:pt x="488" y="6"/>
                    <a:pt x="488" y="15"/>
                  </a:cubicBez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234" name="Google Shape;234;p20"/>
            <p:cNvSpPr/>
            <p:nvPr/>
          </p:nvSpPr>
          <p:spPr>
            <a:xfrm>
              <a:off x="4079876" y="4032250"/>
              <a:ext cx="1014413" cy="73025"/>
            </a:xfrm>
            <a:custGeom>
              <a:avLst/>
              <a:gdLst/>
              <a:ahLst/>
              <a:cxnLst/>
              <a:rect l="l" t="t" r="r" b="b"/>
              <a:pathLst>
                <a:path w="488" h="35" extrusionOk="0">
                  <a:moveTo>
                    <a:pt x="488" y="18"/>
                  </a:moveTo>
                  <a:cubicBezTo>
                    <a:pt x="488" y="27"/>
                    <a:pt x="479" y="35"/>
                    <a:pt x="469" y="35"/>
                  </a:cubicBezTo>
                  <a:cubicBezTo>
                    <a:pt x="19" y="35"/>
                    <a:pt x="19" y="35"/>
                    <a:pt x="19" y="35"/>
                  </a:cubicBezTo>
                  <a:cubicBezTo>
                    <a:pt x="8" y="35"/>
                    <a:pt x="0" y="27"/>
                    <a:pt x="0" y="18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9"/>
                    <a:pt x="8" y="0"/>
                    <a:pt x="19" y="0"/>
                  </a:cubicBezTo>
                  <a:cubicBezTo>
                    <a:pt x="469" y="0"/>
                    <a:pt x="469" y="0"/>
                    <a:pt x="469" y="0"/>
                  </a:cubicBezTo>
                  <a:cubicBezTo>
                    <a:pt x="479" y="0"/>
                    <a:pt x="488" y="9"/>
                    <a:pt x="488" y="18"/>
                  </a:cubicBez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235" name="Google Shape;235;p20"/>
            <p:cNvSpPr/>
            <p:nvPr/>
          </p:nvSpPr>
          <p:spPr>
            <a:xfrm>
              <a:off x="4081463" y="4165600"/>
              <a:ext cx="1012825" cy="61912"/>
            </a:xfrm>
            <a:custGeom>
              <a:avLst/>
              <a:gdLst/>
              <a:ahLst/>
              <a:cxnLst/>
              <a:rect l="l" t="t" r="r" b="b"/>
              <a:pathLst>
                <a:path w="487" h="30" extrusionOk="0">
                  <a:moveTo>
                    <a:pt x="487" y="15"/>
                  </a:moveTo>
                  <a:cubicBezTo>
                    <a:pt x="487" y="24"/>
                    <a:pt x="478" y="30"/>
                    <a:pt x="468" y="30"/>
                  </a:cubicBezTo>
                  <a:cubicBezTo>
                    <a:pt x="19" y="30"/>
                    <a:pt x="19" y="30"/>
                    <a:pt x="19" y="30"/>
                  </a:cubicBezTo>
                  <a:cubicBezTo>
                    <a:pt x="9" y="30"/>
                    <a:pt x="0" y="24"/>
                    <a:pt x="0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6"/>
                    <a:pt x="9" y="0"/>
                    <a:pt x="19" y="0"/>
                  </a:cubicBezTo>
                  <a:cubicBezTo>
                    <a:pt x="468" y="0"/>
                    <a:pt x="468" y="0"/>
                    <a:pt x="468" y="0"/>
                  </a:cubicBezTo>
                  <a:cubicBezTo>
                    <a:pt x="478" y="0"/>
                    <a:pt x="487" y="6"/>
                    <a:pt x="487" y="15"/>
                  </a:cubicBez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236" name="Google Shape;236;p20"/>
            <p:cNvSpPr/>
            <p:nvPr/>
          </p:nvSpPr>
          <p:spPr>
            <a:xfrm>
              <a:off x="4081463" y="4276725"/>
              <a:ext cx="1012825" cy="73025"/>
            </a:xfrm>
            <a:custGeom>
              <a:avLst/>
              <a:gdLst/>
              <a:ahLst/>
              <a:cxnLst/>
              <a:rect l="l" t="t" r="r" b="b"/>
              <a:pathLst>
                <a:path w="487" h="35" extrusionOk="0">
                  <a:moveTo>
                    <a:pt x="487" y="17"/>
                  </a:moveTo>
                  <a:cubicBezTo>
                    <a:pt x="487" y="27"/>
                    <a:pt x="478" y="35"/>
                    <a:pt x="468" y="35"/>
                  </a:cubicBezTo>
                  <a:cubicBezTo>
                    <a:pt x="19" y="35"/>
                    <a:pt x="19" y="35"/>
                    <a:pt x="19" y="35"/>
                  </a:cubicBezTo>
                  <a:cubicBezTo>
                    <a:pt x="9" y="35"/>
                    <a:pt x="0" y="27"/>
                    <a:pt x="0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8"/>
                    <a:pt x="9" y="0"/>
                    <a:pt x="19" y="0"/>
                  </a:cubicBezTo>
                  <a:cubicBezTo>
                    <a:pt x="468" y="0"/>
                    <a:pt x="468" y="0"/>
                    <a:pt x="468" y="0"/>
                  </a:cubicBezTo>
                  <a:cubicBezTo>
                    <a:pt x="478" y="0"/>
                    <a:pt x="487" y="8"/>
                    <a:pt x="487" y="17"/>
                  </a:cubicBez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237" name="Google Shape;237;p20"/>
            <p:cNvSpPr/>
            <p:nvPr/>
          </p:nvSpPr>
          <p:spPr>
            <a:xfrm>
              <a:off x="4344988" y="4489450"/>
              <a:ext cx="500063" cy="168275"/>
            </a:xfrm>
            <a:custGeom>
              <a:avLst/>
              <a:gdLst/>
              <a:ahLst/>
              <a:cxnLst/>
              <a:rect l="l" t="t" r="r" b="b"/>
              <a:pathLst>
                <a:path w="240" h="81" extrusionOk="0">
                  <a:moveTo>
                    <a:pt x="1" y="2"/>
                  </a:moveTo>
                  <a:cubicBezTo>
                    <a:pt x="0" y="0"/>
                    <a:pt x="137" y="22"/>
                    <a:pt x="240" y="0"/>
                  </a:cubicBezTo>
                  <a:cubicBezTo>
                    <a:pt x="240" y="0"/>
                    <a:pt x="158" y="76"/>
                    <a:pt x="126" y="79"/>
                  </a:cubicBezTo>
                  <a:cubicBezTo>
                    <a:pt x="94" y="81"/>
                    <a:pt x="27" y="21"/>
                    <a:pt x="1" y="2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</p:grpSp>
      <p:sp>
        <p:nvSpPr>
          <p:cNvPr id="238" name="Google Shape;238;p20"/>
          <p:cNvSpPr/>
          <p:nvPr/>
        </p:nvSpPr>
        <p:spPr>
          <a:xfrm>
            <a:off x="3204148" y="2664122"/>
            <a:ext cx="370364" cy="545371"/>
          </a:xfrm>
          <a:custGeom>
            <a:avLst/>
            <a:gdLst/>
            <a:ahLst/>
            <a:cxnLst/>
            <a:rect l="l" t="t" r="r" b="b"/>
            <a:pathLst>
              <a:path w="42" h="62" extrusionOk="0">
                <a:moveTo>
                  <a:pt x="37" y="29"/>
                </a:moveTo>
                <a:cubicBezTo>
                  <a:pt x="35" y="32"/>
                  <a:pt x="31" y="37"/>
                  <a:pt x="31" y="41"/>
                </a:cubicBezTo>
                <a:cubicBezTo>
                  <a:pt x="32" y="42"/>
                  <a:pt x="33" y="43"/>
                  <a:pt x="33" y="44"/>
                </a:cubicBezTo>
                <a:cubicBezTo>
                  <a:pt x="33" y="45"/>
                  <a:pt x="32" y="46"/>
                  <a:pt x="32" y="47"/>
                </a:cubicBezTo>
                <a:cubicBezTo>
                  <a:pt x="32" y="47"/>
                  <a:pt x="33" y="48"/>
                  <a:pt x="33" y="49"/>
                </a:cubicBezTo>
                <a:cubicBezTo>
                  <a:pt x="33" y="51"/>
                  <a:pt x="32" y="52"/>
                  <a:pt x="31" y="53"/>
                </a:cubicBezTo>
                <a:cubicBezTo>
                  <a:pt x="31" y="53"/>
                  <a:pt x="31" y="54"/>
                  <a:pt x="31" y="54"/>
                </a:cubicBezTo>
                <a:cubicBezTo>
                  <a:pt x="31" y="57"/>
                  <a:pt x="29" y="58"/>
                  <a:pt x="27" y="58"/>
                </a:cubicBezTo>
                <a:cubicBezTo>
                  <a:pt x="26" y="61"/>
                  <a:pt x="24" y="62"/>
                  <a:pt x="21" y="62"/>
                </a:cubicBezTo>
                <a:cubicBezTo>
                  <a:pt x="19" y="62"/>
                  <a:pt x="16" y="61"/>
                  <a:pt x="15" y="58"/>
                </a:cubicBezTo>
                <a:cubicBezTo>
                  <a:pt x="13" y="58"/>
                  <a:pt x="11" y="57"/>
                  <a:pt x="11" y="54"/>
                </a:cubicBezTo>
                <a:cubicBezTo>
                  <a:pt x="11" y="54"/>
                  <a:pt x="11" y="53"/>
                  <a:pt x="11" y="53"/>
                </a:cubicBezTo>
                <a:cubicBezTo>
                  <a:pt x="10" y="52"/>
                  <a:pt x="9" y="51"/>
                  <a:pt x="9" y="49"/>
                </a:cubicBezTo>
                <a:cubicBezTo>
                  <a:pt x="9" y="48"/>
                  <a:pt x="10" y="47"/>
                  <a:pt x="10" y="47"/>
                </a:cubicBezTo>
                <a:cubicBezTo>
                  <a:pt x="10" y="46"/>
                  <a:pt x="9" y="45"/>
                  <a:pt x="9" y="44"/>
                </a:cubicBezTo>
                <a:cubicBezTo>
                  <a:pt x="9" y="43"/>
                  <a:pt x="10" y="42"/>
                  <a:pt x="11" y="41"/>
                </a:cubicBezTo>
                <a:cubicBezTo>
                  <a:pt x="11" y="37"/>
                  <a:pt x="7" y="32"/>
                  <a:pt x="5" y="29"/>
                </a:cubicBezTo>
                <a:cubicBezTo>
                  <a:pt x="2" y="26"/>
                  <a:pt x="0" y="23"/>
                  <a:pt x="0" y="18"/>
                </a:cubicBezTo>
                <a:cubicBezTo>
                  <a:pt x="0" y="8"/>
                  <a:pt x="11" y="0"/>
                  <a:pt x="21" y="0"/>
                </a:cubicBezTo>
                <a:cubicBezTo>
                  <a:pt x="31" y="0"/>
                  <a:pt x="42" y="8"/>
                  <a:pt x="42" y="18"/>
                </a:cubicBezTo>
                <a:cubicBezTo>
                  <a:pt x="42" y="23"/>
                  <a:pt x="40" y="26"/>
                  <a:pt x="37" y="29"/>
                </a:cubicBezTo>
                <a:close/>
                <a:moveTo>
                  <a:pt x="21" y="6"/>
                </a:moveTo>
                <a:cubicBezTo>
                  <a:pt x="14" y="6"/>
                  <a:pt x="6" y="10"/>
                  <a:pt x="6" y="18"/>
                </a:cubicBezTo>
                <a:cubicBezTo>
                  <a:pt x="6" y="21"/>
                  <a:pt x="7" y="24"/>
                  <a:pt x="8" y="26"/>
                </a:cubicBezTo>
                <a:cubicBezTo>
                  <a:pt x="9" y="27"/>
                  <a:pt x="10" y="27"/>
                  <a:pt x="11" y="28"/>
                </a:cubicBezTo>
                <a:cubicBezTo>
                  <a:pt x="14" y="32"/>
                  <a:pt x="16" y="36"/>
                  <a:pt x="16" y="40"/>
                </a:cubicBezTo>
                <a:cubicBezTo>
                  <a:pt x="26" y="40"/>
                  <a:pt x="26" y="40"/>
                  <a:pt x="26" y="40"/>
                </a:cubicBezTo>
                <a:cubicBezTo>
                  <a:pt x="26" y="36"/>
                  <a:pt x="28" y="32"/>
                  <a:pt x="31" y="28"/>
                </a:cubicBezTo>
                <a:cubicBezTo>
                  <a:pt x="32" y="27"/>
                  <a:pt x="33" y="27"/>
                  <a:pt x="34" y="26"/>
                </a:cubicBezTo>
                <a:cubicBezTo>
                  <a:pt x="35" y="24"/>
                  <a:pt x="36" y="21"/>
                  <a:pt x="36" y="18"/>
                </a:cubicBezTo>
                <a:cubicBezTo>
                  <a:pt x="36" y="10"/>
                  <a:pt x="28" y="6"/>
                  <a:pt x="21" y="6"/>
                </a:cubicBezTo>
                <a:close/>
                <a:moveTo>
                  <a:pt x="29" y="20"/>
                </a:moveTo>
                <a:cubicBezTo>
                  <a:pt x="28" y="20"/>
                  <a:pt x="27" y="19"/>
                  <a:pt x="27" y="18"/>
                </a:cubicBezTo>
                <a:cubicBezTo>
                  <a:pt x="27" y="16"/>
                  <a:pt x="23" y="15"/>
                  <a:pt x="21" y="15"/>
                </a:cubicBezTo>
                <a:cubicBezTo>
                  <a:pt x="20" y="15"/>
                  <a:pt x="20" y="14"/>
                  <a:pt x="20" y="13"/>
                </a:cubicBezTo>
                <a:cubicBezTo>
                  <a:pt x="20" y="13"/>
                  <a:pt x="20" y="12"/>
                  <a:pt x="21" y="12"/>
                </a:cubicBezTo>
                <a:cubicBezTo>
                  <a:pt x="25" y="12"/>
                  <a:pt x="30" y="14"/>
                  <a:pt x="30" y="18"/>
                </a:cubicBezTo>
                <a:cubicBezTo>
                  <a:pt x="30" y="19"/>
                  <a:pt x="29" y="20"/>
                  <a:pt x="29" y="2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60950" rIns="121900" bIns="609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3F3F3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239" name="Google Shape;239;p20"/>
          <p:cNvSpPr txBox="1"/>
          <p:nvPr/>
        </p:nvSpPr>
        <p:spPr>
          <a:xfrm>
            <a:off x="9024450" y="3156075"/>
            <a:ext cx="1462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400" b="1">
                <a:solidFill>
                  <a:schemeClr val="accen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文杰</a:t>
            </a:r>
            <a:endParaRPr sz="2400"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240" name="Google Shape;240;p20"/>
          <p:cNvSpPr txBox="1"/>
          <p:nvPr/>
        </p:nvSpPr>
        <p:spPr>
          <a:xfrm>
            <a:off x="1282654" y="3307588"/>
            <a:ext cx="2428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400" b="1">
                <a:solidFill>
                  <a:schemeClr val="accen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俞政宇</a:t>
            </a:r>
            <a:endParaRPr sz="2400" b="1">
              <a:solidFill>
                <a:schemeClr val="accen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241" name="Google Shape;241;p20"/>
          <p:cNvSpPr txBox="1"/>
          <p:nvPr/>
        </p:nvSpPr>
        <p:spPr>
          <a:xfrm>
            <a:off x="1743450" y="3676900"/>
            <a:ext cx="30000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icrosoft Yahei"/>
              <a:buChar char="-"/>
            </a:pPr>
            <a:r>
              <a:rPr lang="zh-CN" sz="16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资金份数可更改</a:t>
            </a:r>
            <a:endParaRPr sz="160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icrosoft Yahei"/>
              <a:buChar char="-"/>
            </a:pPr>
            <a:r>
              <a:rPr lang="zh-CN" sz="16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折价策略+卖出策略 择优</a:t>
            </a:r>
            <a:endParaRPr sz="160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icrosoft Yahei"/>
              <a:buChar char="-"/>
            </a:pPr>
            <a:r>
              <a:rPr lang="zh-CN" sz="16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Excel 人工制定参数</a:t>
            </a:r>
            <a:endParaRPr sz="1600"/>
          </a:p>
        </p:txBody>
      </p:sp>
      <p:sp>
        <p:nvSpPr>
          <p:cNvPr id="242" name="Google Shape;242;p20"/>
          <p:cNvSpPr txBox="1"/>
          <p:nvPr/>
        </p:nvSpPr>
        <p:spPr>
          <a:xfrm>
            <a:off x="7718100" y="3526650"/>
            <a:ext cx="32619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icrosoft Yahei"/>
              <a:buChar char="-"/>
            </a:pPr>
            <a:r>
              <a:rPr lang="zh-CN" sz="16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10份资金</a:t>
            </a:r>
            <a:endParaRPr sz="160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icrosoft Yahei"/>
              <a:buChar char="-"/>
            </a:pPr>
            <a:r>
              <a:rPr lang="zh-CN" sz="16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折价策略+卖出策略 择优</a:t>
            </a:r>
            <a:endParaRPr sz="160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icrosoft Yahei"/>
              <a:buChar char="-"/>
            </a:pPr>
            <a:r>
              <a:rPr lang="zh-CN" sz="16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Python 程序选择最优参数</a:t>
            </a:r>
            <a:endParaRPr sz="1600"/>
          </a:p>
        </p:txBody>
      </p:sp>
      <p:grpSp>
        <p:nvGrpSpPr>
          <p:cNvPr id="243" name="Google Shape;243;p20"/>
          <p:cNvGrpSpPr/>
          <p:nvPr/>
        </p:nvGrpSpPr>
        <p:grpSpPr>
          <a:xfrm>
            <a:off x="9068191" y="2593074"/>
            <a:ext cx="513009" cy="469374"/>
            <a:chOff x="2046288" y="3759200"/>
            <a:chExt cx="296863" cy="271613"/>
          </a:xfrm>
        </p:grpSpPr>
        <p:sp>
          <p:nvSpPr>
            <p:cNvPr id="244" name="Google Shape;244;p20"/>
            <p:cNvSpPr/>
            <p:nvPr/>
          </p:nvSpPr>
          <p:spPr>
            <a:xfrm>
              <a:off x="2065338" y="3973513"/>
              <a:ext cx="55500" cy="573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2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245" name="Google Shape;245;p20"/>
            <p:cNvSpPr/>
            <p:nvPr/>
          </p:nvSpPr>
          <p:spPr>
            <a:xfrm>
              <a:off x="2139950" y="3935413"/>
              <a:ext cx="55500" cy="95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2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246" name="Google Shape;246;p20"/>
            <p:cNvSpPr/>
            <p:nvPr/>
          </p:nvSpPr>
          <p:spPr>
            <a:xfrm>
              <a:off x="2212975" y="3898900"/>
              <a:ext cx="57300" cy="1317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2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247" name="Google Shape;247;p20"/>
            <p:cNvSpPr/>
            <p:nvPr/>
          </p:nvSpPr>
          <p:spPr>
            <a:xfrm>
              <a:off x="2287588" y="3860800"/>
              <a:ext cx="55500" cy="1698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2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248" name="Google Shape;248;p20"/>
            <p:cNvSpPr/>
            <p:nvPr/>
          </p:nvSpPr>
          <p:spPr>
            <a:xfrm>
              <a:off x="2046288" y="3759200"/>
              <a:ext cx="296863" cy="176213"/>
            </a:xfrm>
            <a:custGeom>
              <a:avLst/>
              <a:gdLst/>
              <a:ahLst/>
              <a:cxnLst/>
              <a:rect l="l" t="t" r="r" b="b"/>
              <a:pathLst>
                <a:path w="187" h="111" extrusionOk="0">
                  <a:moveTo>
                    <a:pt x="162" y="25"/>
                  </a:moveTo>
                  <a:lnTo>
                    <a:pt x="126" y="25"/>
                  </a:lnTo>
                  <a:lnTo>
                    <a:pt x="81" y="59"/>
                  </a:lnTo>
                  <a:lnTo>
                    <a:pt x="59" y="48"/>
                  </a:lnTo>
                  <a:lnTo>
                    <a:pt x="0" y="96"/>
                  </a:lnTo>
                  <a:lnTo>
                    <a:pt x="0" y="111"/>
                  </a:lnTo>
                  <a:lnTo>
                    <a:pt x="60" y="62"/>
                  </a:lnTo>
                  <a:lnTo>
                    <a:pt x="83" y="74"/>
                  </a:lnTo>
                  <a:lnTo>
                    <a:pt x="131" y="37"/>
                  </a:lnTo>
                  <a:lnTo>
                    <a:pt x="166" y="37"/>
                  </a:lnTo>
                  <a:lnTo>
                    <a:pt x="187" y="16"/>
                  </a:lnTo>
                  <a:lnTo>
                    <a:pt x="187" y="0"/>
                  </a:lnTo>
                  <a:lnTo>
                    <a:pt x="162" y="2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2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</p:grpSp>
      <p:sp>
        <p:nvSpPr>
          <p:cNvPr id="249" name="Google Shape;249;p20"/>
          <p:cNvSpPr txBox="1">
            <a:spLocks noGrp="1"/>
          </p:cNvSpPr>
          <p:nvPr>
            <p:ph type="title"/>
          </p:nvPr>
        </p:nvSpPr>
        <p:spPr>
          <a:xfrm>
            <a:off x="1777479" y="281100"/>
            <a:ext cx="4443300" cy="3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200"/>
              <a:buFont typeface="Microsoft Yahei"/>
              <a:buNone/>
            </a:pPr>
            <a:r>
              <a:rPr lang="zh-CN" sz="2400">
                <a:solidFill>
                  <a:schemeClr val="dk1"/>
                </a:solidFill>
              </a:rPr>
              <a:t>模型比较</a:t>
            </a:r>
            <a:endParaRPr sz="2400">
              <a:solidFill>
                <a:schemeClr val="dk1"/>
              </a:solidFill>
            </a:endParaRPr>
          </a:p>
        </p:txBody>
      </p:sp>
      <p:pic>
        <p:nvPicPr>
          <p:cNvPr id="250" name="Google Shape;25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42050" y="137699"/>
            <a:ext cx="2438400" cy="6126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1"/>
          <p:cNvSpPr/>
          <p:nvPr/>
        </p:nvSpPr>
        <p:spPr>
          <a:xfrm>
            <a:off x="87175" y="1527150"/>
            <a:ext cx="4442100" cy="4630800"/>
          </a:xfrm>
          <a:prstGeom prst="flowChartAlternateProcess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256" name="Google Shape;256;p21"/>
          <p:cNvSpPr/>
          <p:nvPr/>
        </p:nvSpPr>
        <p:spPr>
          <a:xfrm rot="5400000" flipH="1">
            <a:off x="4144450" y="2614925"/>
            <a:ext cx="1214100" cy="1293300"/>
          </a:xfrm>
          <a:prstGeom prst="bentArrow">
            <a:avLst>
              <a:gd name="adj1" fmla="val 19677"/>
              <a:gd name="adj2" fmla="val 18036"/>
              <a:gd name="adj3" fmla="val 20593"/>
              <a:gd name="adj4" fmla="val 43750"/>
            </a:avLst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257" name="Google Shape;257;p21"/>
          <p:cNvSpPr/>
          <p:nvPr/>
        </p:nvSpPr>
        <p:spPr>
          <a:xfrm rot="5400000">
            <a:off x="3952550" y="3886125"/>
            <a:ext cx="1458000" cy="1134600"/>
          </a:xfrm>
          <a:prstGeom prst="bentArrow">
            <a:avLst>
              <a:gd name="adj1" fmla="val 9464"/>
              <a:gd name="adj2" fmla="val 11749"/>
              <a:gd name="adj3" fmla="val 12124"/>
              <a:gd name="adj4" fmla="val 43750"/>
            </a:avLst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258" name="Google Shape;258;p21"/>
          <p:cNvSpPr/>
          <p:nvPr/>
        </p:nvSpPr>
        <p:spPr>
          <a:xfrm>
            <a:off x="5764500" y="4215900"/>
            <a:ext cx="6308700" cy="2590500"/>
          </a:xfrm>
          <a:prstGeom prst="flowChartAlternateProcess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65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259" name="Google Shape;259;p21"/>
          <p:cNvSpPr txBox="1">
            <a:spLocks noGrp="1"/>
          </p:cNvSpPr>
          <p:nvPr>
            <p:ph type="title"/>
          </p:nvPr>
        </p:nvSpPr>
        <p:spPr>
          <a:xfrm>
            <a:off x="1777475" y="281100"/>
            <a:ext cx="3516300" cy="3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200"/>
              <a:buFont typeface="Microsoft Yahei"/>
              <a:buNone/>
            </a:pPr>
            <a:r>
              <a:rPr lang="zh-CN" sz="2400">
                <a:solidFill>
                  <a:schemeClr val="dk1"/>
                </a:solidFill>
              </a:rPr>
              <a:t>Python套利模型逻辑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260" name="Google Shape;260;p21"/>
          <p:cNvSpPr/>
          <p:nvPr/>
        </p:nvSpPr>
        <p:spPr>
          <a:xfrm>
            <a:off x="5764500" y="52800"/>
            <a:ext cx="6308700" cy="4163100"/>
          </a:xfrm>
          <a:prstGeom prst="flowChartAlternateProcess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65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261" name="Google Shape;261;p21"/>
          <p:cNvSpPr/>
          <p:nvPr/>
        </p:nvSpPr>
        <p:spPr>
          <a:xfrm>
            <a:off x="577851" y="3257375"/>
            <a:ext cx="2085000" cy="1121100"/>
          </a:xfrm>
          <a:prstGeom prst="diamond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600" b="1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折价率 &gt;</a:t>
            </a:r>
            <a:r>
              <a:rPr lang="zh-CN" sz="1600" b="1">
                <a:solidFill>
                  <a:srgbClr val="DD7E6B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折价参数</a:t>
            </a:r>
            <a:endParaRPr sz="1600" b="1">
              <a:solidFill>
                <a:srgbClr val="DD7E6B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262" name="Google Shape;262;p21"/>
          <p:cNvSpPr/>
          <p:nvPr/>
        </p:nvSpPr>
        <p:spPr>
          <a:xfrm>
            <a:off x="3270180" y="3490925"/>
            <a:ext cx="844800" cy="6540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65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交易</a:t>
            </a:r>
            <a:endParaRPr sz="1865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263" name="Google Shape;263;p21"/>
          <p:cNvSpPr/>
          <p:nvPr/>
        </p:nvSpPr>
        <p:spPr>
          <a:xfrm>
            <a:off x="163875" y="1821350"/>
            <a:ext cx="3516300" cy="6129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6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已知T-1预估净值和T日市价</a:t>
            </a:r>
            <a:endParaRPr sz="16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6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计算折价率</a:t>
            </a:r>
            <a:endParaRPr sz="16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264" name="Google Shape;264;p21"/>
          <p:cNvSpPr/>
          <p:nvPr/>
        </p:nvSpPr>
        <p:spPr>
          <a:xfrm>
            <a:off x="966049" y="5303975"/>
            <a:ext cx="1317000" cy="5700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65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不交易</a:t>
            </a:r>
            <a:endParaRPr sz="1865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265" name="Google Shape;265;p21"/>
          <p:cNvSpPr/>
          <p:nvPr/>
        </p:nvSpPr>
        <p:spPr>
          <a:xfrm>
            <a:off x="6066825" y="1716825"/>
            <a:ext cx="2288400" cy="1008000"/>
          </a:xfrm>
          <a:prstGeom prst="diamond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500" b="1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折价率 - </a:t>
            </a:r>
            <a:endParaRPr sz="1500" b="1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500" b="1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市场价涨幅</a:t>
            </a:r>
            <a:endParaRPr sz="1500" b="1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266" name="Google Shape;266;p21"/>
          <p:cNvSpPr/>
          <p:nvPr/>
        </p:nvSpPr>
        <p:spPr>
          <a:xfrm>
            <a:off x="8331958" y="258427"/>
            <a:ext cx="1263600" cy="5880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65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当日</a:t>
            </a:r>
            <a:endParaRPr sz="1865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65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卖出</a:t>
            </a:r>
            <a:endParaRPr sz="1865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267" name="Google Shape;267;p21"/>
          <p:cNvSpPr/>
          <p:nvPr/>
        </p:nvSpPr>
        <p:spPr>
          <a:xfrm>
            <a:off x="7353528" y="3442838"/>
            <a:ext cx="1632000" cy="5880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65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当日申请赎回</a:t>
            </a:r>
            <a:endParaRPr sz="1865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268" name="Google Shape;268;p21"/>
          <p:cNvSpPr/>
          <p:nvPr/>
        </p:nvSpPr>
        <p:spPr>
          <a:xfrm>
            <a:off x="1529617" y="2427818"/>
            <a:ext cx="175200" cy="883500"/>
          </a:xfrm>
          <a:prstGeom prst="downArrow">
            <a:avLst>
              <a:gd name="adj1" fmla="val 25000"/>
              <a:gd name="adj2" fmla="val 8593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269" name="Google Shape;269;p21"/>
          <p:cNvSpPr/>
          <p:nvPr/>
        </p:nvSpPr>
        <p:spPr>
          <a:xfrm rot="-5400000">
            <a:off x="2855773" y="3528975"/>
            <a:ext cx="186900" cy="577800"/>
          </a:xfrm>
          <a:prstGeom prst="downArrow">
            <a:avLst>
              <a:gd name="adj1" fmla="val 25000"/>
              <a:gd name="adj2" fmla="val 8593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270" name="Google Shape;270;p21"/>
          <p:cNvSpPr/>
          <p:nvPr/>
        </p:nvSpPr>
        <p:spPr>
          <a:xfrm>
            <a:off x="1517017" y="4386971"/>
            <a:ext cx="175200" cy="883500"/>
          </a:xfrm>
          <a:prstGeom prst="downArrow">
            <a:avLst>
              <a:gd name="adj1" fmla="val 25000"/>
              <a:gd name="adj2" fmla="val 8593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271" name="Google Shape;271;p21"/>
          <p:cNvSpPr txBox="1"/>
          <p:nvPr/>
        </p:nvSpPr>
        <p:spPr>
          <a:xfrm>
            <a:off x="2619161" y="3434053"/>
            <a:ext cx="470400" cy="37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65" b="1">
                <a:solidFill>
                  <a:schemeClr val="accent3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是</a:t>
            </a:r>
            <a:endParaRPr sz="1865" b="1">
              <a:solidFill>
                <a:schemeClr val="accent3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272" name="Google Shape;272;p21"/>
          <p:cNvSpPr txBox="1"/>
          <p:nvPr/>
        </p:nvSpPr>
        <p:spPr>
          <a:xfrm>
            <a:off x="1137965" y="4598433"/>
            <a:ext cx="366600" cy="37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65" b="1">
                <a:solidFill>
                  <a:schemeClr val="accent2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否</a:t>
            </a:r>
            <a:endParaRPr sz="1865" b="1">
              <a:solidFill>
                <a:schemeClr val="accent2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273" name="Google Shape;273;p21"/>
          <p:cNvSpPr txBox="1"/>
          <p:nvPr/>
        </p:nvSpPr>
        <p:spPr>
          <a:xfrm>
            <a:off x="6667724" y="1016575"/>
            <a:ext cx="577800" cy="37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65" b="1">
                <a:solidFill>
                  <a:schemeClr val="accent6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&lt;0</a:t>
            </a:r>
            <a:endParaRPr sz="1865" b="1">
              <a:solidFill>
                <a:schemeClr val="accent6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274" name="Google Shape;274;p21"/>
          <p:cNvSpPr txBox="1"/>
          <p:nvPr/>
        </p:nvSpPr>
        <p:spPr>
          <a:xfrm>
            <a:off x="6611549" y="3045575"/>
            <a:ext cx="689400" cy="37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65" b="1">
                <a:solidFill>
                  <a:schemeClr val="accent5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&gt;0</a:t>
            </a:r>
            <a:endParaRPr sz="1865" b="1">
              <a:solidFill>
                <a:schemeClr val="accent5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275" name="Google Shape;275;p21"/>
          <p:cNvSpPr txBox="1"/>
          <p:nvPr/>
        </p:nvSpPr>
        <p:spPr>
          <a:xfrm>
            <a:off x="3885201" y="2513925"/>
            <a:ext cx="760500" cy="7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400" b="1">
                <a:solidFill>
                  <a:schemeClr val="accen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T日</a:t>
            </a:r>
            <a:endParaRPr sz="2400" b="1">
              <a:solidFill>
                <a:schemeClr val="accen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276" name="Google Shape;276;p21"/>
          <p:cNvSpPr txBox="1"/>
          <p:nvPr/>
        </p:nvSpPr>
        <p:spPr>
          <a:xfrm>
            <a:off x="4500225" y="3548994"/>
            <a:ext cx="14175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600" b="1">
                <a:solidFill>
                  <a:srgbClr val="DD7E6B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最小持有天数</a:t>
            </a:r>
            <a:endParaRPr sz="1600" b="1">
              <a:solidFill>
                <a:schemeClr val="accen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277" name="Google Shape;277;p21"/>
          <p:cNvSpPr/>
          <p:nvPr/>
        </p:nvSpPr>
        <p:spPr>
          <a:xfrm rot="-5400000">
            <a:off x="9853956" y="209780"/>
            <a:ext cx="168000" cy="685200"/>
          </a:xfrm>
          <a:prstGeom prst="downArrow">
            <a:avLst>
              <a:gd name="adj1" fmla="val 25000"/>
              <a:gd name="adj2" fmla="val 8593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278" name="Google Shape;278;p21"/>
          <p:cNvSpPr/>
          <p:nvPr/>
        </p:nvSpPr>
        <p:spPr>
          <a:xfrm rot="-5400000">
            <a:off x="9080100" y="3558450"/>
            <a:ext cx="168000" cy="356700"/>
          </a:xfrm>
          <a:prstGeom prst="downArrow">
            <a:avLst>
              <a:gd name="adj1" fmla="val 25000"/>
              <a:gd name="adj2" fmla="val 8593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279" name="Google Shape;279;p21"/>
          <p:cNvSpPr/>
          <p:nvPr/>
        </p:nvSpPr>
        <p:spPr>
          <a:xfrm>
            <a:off x="10280553" y="258428"/>
            <a:ext cx="1171200" cy="5880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65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当日到账</a:t>
            </a:r>
            <a:endParaRPr sz="1865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280" name="Google Shape;280;p21"/>
          <p:cNvSpPr/>
          <p:nvPr/>
        </p:nvSpPr>
        <p:spPr>
          <a:xfrm>
            <a:off x="9342450" y="3442850"/>
            <a:ext cx="1706100" cy="5880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465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(T+</a:t>
            </a:r>
            <a:r>
              <a:rPr lang="zh-CN" sz="1465">
                <a:solidFill>
                  <a:srgbClr val="DD7E6B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MHD</a:t>
            </a:r>
            <a:r>
              <a:rPr lang="zh-CN" sz="1465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+6)</a:t>
            </a:r>
            <a:endParaRPr sz="1465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465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日到账</a:t>
            </a:r>
            <a:endParaRPr sz="1465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281" name="Google Shape;281;p21"/>
          <p:cNvSpPr/>
          <p:nvPr/>
        </p:nvSpPr>
        <p:spPr>
          <a:xfrm rot="-1114543">
            <a:off x="5360083" y="3554808"/>
            <a:ext cx="77223" cy="140316"/>
          </a:xfrm>
          <a:prstGeom prst="downArrow">
            <a:avLst>
              <a:gd name="adj1" fmla="val 25000"/>
              <a:gd name="adj2" fmla="val 85938"/>
            </a:avLst>
          </a:prstGeom>
          <a:solidFill>
            <a:schemeClr val="accent1"/>
          </a:solidFill>
          <a:ln w="9525" cap="flat" cmpd="sng">
            <a:solidFill>
              <a:srgbClr val="00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282" name="Google Shape;282;p21"/>
          <p:cNvSpPr txBox="1"/>
          <p:nvPr/>
        </p:nvSpPr>
        <p:spPr>
          <a:xfrm>
            <a:off x="4921397" y="3267519"/>
            <a:ext cx="8274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600" b="1">
                <a:solidFill>
                  <a:srgbClr val="DD7E6B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MHD</a:t>
            </a:r>
            <a:endParaRPr sz="1000">
              <a:solidFill>
                <a:srgbClr val="DD7E6B"/>
              </a:solidFill>
            </a:endParaRPr>
          </a:p>
        </p:txBody>
      </p:sp>
      <p:sp>
        <p:nvSpPr>
          <p:cNvPr id="283" name="Google Shape;283;p21"/>
          <p:cNvSpPr/>
          <p:nvPr/>
        </p:nvSpPr>
        <p:spPr>
          <a:xfrm>
            <a:off x="4530750" y="5183525"/>
            <a:ext cx="1143900" cy="810900"/>
          </a:xfrm>
          <a:prstGeom prst="diamond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300" b="1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形式</a:t>
            </a:r>
            <a:endParaRPr sz="1300" b="1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300" b="1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不利</a:t>
            </a:r>
            <a:endParaRPr sz="1300" b="1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284" name="Google Shape;284;p21"/>
          <p:cNvSpPr/>
          <p:nvPr/>
        </p:nvSpPr>
        <p:spPr>
          <a:xfrm>
            <a:off x="6969025" y="5857200"/>
            <a:ext cx="2085000" cy="883500"/>
          </a:xfrm>
          <a:prstGeom prst="diamond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600" b="1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市场价</a:t>
            </a:r>
            <a:endParaRPr sz="1600" b="1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600" b="1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持续下跌</a:t>
            </a:r>
            <a:endParaRPr sz="1600" b="1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285" name="Google Shape;285;p21"/>
          <p:cNvSpPr/>
          <p:nvPr/>
        </p:nvSpPr>
        <p:spPr>
          <a:xfrm>
            <a:off x="9568025" y="5941250"/>
            <a:ext cx="2394900" cy="7566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600" b="1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跌至</a:t>
            </a:r>
            <a:r>
              <a:rPr lang="zh-CN" sz="1600" b="1">
                <a:solidFill>
                  <a:srgbClr val="DD7E6B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止损线</a:t>
            </a:r>
            <a:r>
              <a:rPr lang="zh-CN" sz="1600" b="1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，</a:t>
            </a:r>
            <a:endParaRPr sz="1600" b="1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600" b="1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以市场价卖出</a:t>
            </a:r>
            <a:endParaRPr sz="1600" b="1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286" name="Google Shape;286;p21"/>
          <p:cNvSpPr/>
          <p:nvPr/>
        </p:nvSpPr>
        <p:spPr>
          <a:xfrm rot="-5400000">
            <a:off x="9224400" y="6081150"/>
            <a:ext cx="168000" cy="492900"/>
          </a:xfrm>
          <a:prstGeom prst="downArrow">
            <a:avLst>
              <a:gd name="adj1" fmla="val 25000"/>
              <a:gd name="adj2" fmla="val 8593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cxnSp>
        <p:nvCxnSpPr>
          <p:cNvPr id="287" name="Google Shape;287;p21"/>
          <p:cNvCxnSpPr>
            <a:stCxn id="288" idx="2"/>
            <a:endCxn id="284" idx="0"/>
          </p:cNvCxnSpPr>
          <p:nvPr/>
        </p:nvCxnSpPr>
        <p:spPr>
          <a:xfrm flipH="1">
            <a:off x="8011650" y="5292900"/>
            <a:ext cx="689400" cy="5643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89" name="Google Shape;289;p21"/>
          <p:cNvSpPr txBox="1"/>
          <p:nvPr/>
        </p:nvSpPr>
        <p:spPr>
          <a:xfrm>
            <a:off x="7387625" y="5368650"/>
            <a:ext cx="2214300" cy="34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665" b="1">
                <a:solidFill>
                  <a:schemeClr val="accent5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等待价格变动</a:t>
            </a:r>
            <a:endParaRPr sz="1665" b="1">
              <a:solidFill>
                <a:schemeClr val="accent5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290" name="Google Shape;290;p21"/>
          <p:cNvSpPr txBox="1"/>
          <p:nvPr/>
        </p:nvSpPr>
        <p:spPr>
          <a:xfrm>
            <a:off x="6223524" y="401625"/>
            <a:ext cx="1263600" cy="37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65" b="1">
                <a:solidFill>
                  <a:schemeClr val="accent6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卖出策略</a:t>
            </a:r>
            <a:endParaRPr sz="1865" b="1">
              <a:solidFill>
                <a:schemeClr val="accent6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291" name="Google Shape;291;p21"/>
          <p:cNvSpPr txBox="1"/>
          <p:nvPr/>
        </p:nvSpPr>
        <p:spPr>
          <a:xfrm>
            <a:off x="6110949" y="3494825"/>
            <a:ext cx="1263600" cy="37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65" b="1">
                <a:solidFill>
                  <a:schemeClr val="accent6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折价策略</a:t>
            </a:r>
            <a:endParaRPr sz="1865" b="1">
              <a:solidFill>
                <a:schemeClr val="accent6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cxnSp>
        <p:nvCxnSpPr>
          <p:cNvPr id="292" name="Google Shape;292;p21"/>
          <p:cNvCxnSpPr>
            <a:stCxn id="283" idx="3"/>
            <a:endCxn id="288" idx="1"/>
          </p:cNvCxnSpPr>
          <p:nvPr/>
        </p:nvCxnSpPr>
        <p:spPr>
          <a:xfrm rot="10800000" flipH="1">
            <a:off x="5674650" y="4914575"/>
            <a:ext cx="2132700" cy="674400"/>
          </a:xfrm>
          <a:prstGeom prst="bentConnector3">
            <a:avLst>
              <a:gd name="adj1" fmla="val 50000"/>
            </a:avLst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3" name="Google Shape;293;p21"/>
          <p:cNvSpPr txBox="1"/>
          <p:nvPr/>
        </p:nvSpPr>
        <p:spPr>
          <a:xfrm>
            <a:off x="7601520" y="4699867"/>
            <a:ext cx="330300" cy="41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065" b="1">
                <a:solidFill>
                  <a:schemeClr val="accent5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&gt;</a:t>
            </a:r>
            <a:endParaRPr sz="2065" b="1">
              <a:solidFill>
                <a:schemeClr val="accent5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cxnSp>
        <p:nvCxnSpPr>
          <p:cNvPr id="294" name="Google Shape;294;p21"/>
          <p:cNvCxnSpPr>
            <a:stCxn id="283" idx="3"/>
            <a:endCxn id="284" idx="1"/>
          </p:cNvCxnSpPr>
          <p:nvPr/>
        </p:nvCxnSpPr>
        <p:spPr>
          <a:xfrm>
            <a:off x="5674650" y="5588975"/>
            <a:ext cx="1294500" cy="710100"/>
          </a:xfrm>
          <a:prstGeom prst="bentConnector3">
            <a:avLst>
              <a:gd name="adj1" fmla="val 49995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5" name="Google Shape;295;p21"/>
          <p:cNvSpPr txBox="1"/>
          <p:nvPr/>
        </p:nvSpPr>
        <p:spPr>
          <a:xfrm>
            <a:off x="6743920" y="6093892"/>
            <a:ext cx="330300" cy="41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065" b="1">
                <a:solidFill>
                  <a:schemeClr val="accent5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&gt;</a:t>
            </a:r>
            <a:endParaRPr sz="2065" b="1">
              <a:solidFill>
                <a:schemeClr val="accent5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296" name="Google Shape;296;p21"/>
          <p:cNvSpPr/>
          <p:nvPr/>
        </p:nvSpPr>
        <p:spPr>
          <a:xfrm rot="5400000" flipH="1">
            <a:off x="8598125" y="1892750"/>
            <a:ext cx="2817000" cy="3284700"/>
          </a:xfrm>
          <a:prstGeom prst="uturnArrow">
            <a:avLst>
              <a:gd name="adj1" fmla="val 1810"/>
              <a:gd name="adj2" fmla="val 3047"/>
              <a:gd name="adj3" fmla="val 5080"/>
              <a:gd name="adj4" fmla="val 43750"/>
              <a:gd name="adj5" fmla="val 100000"/>
            </a:avLst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297" name="Google Shape;297;p21"/>
          <p:cNvSpPr txBox="1"/>
          <p:nvPr/>
        </p:nvSpPr>
        <p:spPr>
          <a:xfrm>
            <a:off x="11618775" y="2756925"/>
            <a:ext cx="268800" cy="19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 b="1">
                <a:solidFill>
                  <a:schemeClr val="accen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等待价格突破</a:t>
            </a:r>
            <a:endParaRPr sz="1800" b="1">
              <a:solidFill>
                <a:schemeClr val="accen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298" name="Google Shape;298;p21"/>
          <p:cNvSpPr/>
          <p:nvPr/>
        </p:nvSpPr>
        <p:spPr>
          <a:xfrm>
            <a:off x="4606950" y="1830725"/>
            <a:ext cx="1143900" cy="810900"/>
          </a:xfrm>
          <a:prstGeom prst="diamond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300" b="1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形式</a:t>
            </a:r>
            <a:endParaRPr sz="1300" b="1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300" b="1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有利</a:t>
            </a:r>
            <a:endParaRPr sz="1300" b="1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cxnSp>
        <p:nvCxnSpPr>
          <p:cNvPr id="299" name="Google Shape;299;p21"/>
          <p:cNvCxnSpPr>
            <a:stCxn id="298" idx="3"/>
            <a:endCxn id="265" idx="1"/>
          </p:cNvCxnSpPr>
          <p:nvPr/>
        </p:nvCxnSpPr>
        <p:spPr>
          <a:xfrm rot="10800000" flipH="1">
            <a:off x="5750850" y="2220875"/>
            <a:ext cx="315900" cy="153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00" name="Google Shape;300;p21"/>
          <p:cNvSpPr/>
          <p:nvPr/>
        </p:nvSpPr>
        <p:spPr>
          <a:xfrm rot="10800000" flipH="1">
            <a:off x="7179825" y="2734050"/>
            <a:ext cx="159300" cy="1067400"/>
          </a:xfrm>
          <a:prstGeom prst="bentArrow">
            <a:avLst>
              <a:gd name="adj1" fmla="val 40964"/>
              <a:gd name="adj2" fmla="val 50000"/>
              <a:gd name="adj3" fmla="val 25000"/>
              <a:gd name="adj4" fmla="val 43750"/>
            </a:avLst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301" name="Google Shape;301;p21"/>
          <p:cNvSpPr/>
          <p:nvPr/>
        </p:nvSpPr>
        <p:spPr>
          <a:xfrm>
            <a:off x="7143825" y="423625"/>
            <a:ext cx="1171200" cy="1293300"/>
          </a:xfrm>
          <a:prstGeom prst="bentArrow">
            <a:avLst>
              <a:gd name="adj1" fmla="val 8532"/>
              <a:gd name="adj2" fmla="val 10854"/>
              <a:gd name="adj3" fmla="val 18382"/>
              <a:gd name="adj4" fmla="val 43750"/>
            </a:avLst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288" name="Google Shape;288;p21"/>
          <p:cNvSpPr/>
          <p:nvPr/>
        </p:nvSpPr>
        <p:spPr>
          <a:xfrm>
            <a:off x="7807350" y="4536300"/>
            <a:ext cx="1787400" cy="756600"/>
          </a:xfrm>
          <a:prstGeom prst="diamond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600" b="1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箱体</a:t>
            </a:r>
            <a:endParaRPr sz="1600" b="1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600" b="1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震荡</a:t>
            </a:r>
            <a:endParaRPr sz="1600" b="1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Google Shape;30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0280" y="805875"/>
            <a:ext cx="7601221" cy="107196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62138" y="1824050"/>
            <a:ext cx="6067724" cy="230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17538" y="4359600"/>
            <a:ext cx="5556925" cy="242716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61725" y="4124275"/>
            <a:ext cx="468550" cy="40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65763" y="4675300"/>
            <a:ext cx="10490249" cy="1511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22"/>
          <p:cNvSpPr txBox="1">
            <a:spLocks noGrp="1"/>
          </p:cNvSpPr>
          <p:nvPr>
            <p:ph type="title"/>
          </p:nvPr>
        </p:nvSpPr>
        <p:spPr>
          <a:xfrm>
            <a:off x="1777479" y="281100"/>
            <a:ext cx="4443300" cy="3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200"/>
              <a:buFont typeface="Microsoft Yahei"/>
              <a:buNone/>
            </a:pPr>
            <a:r>
              <a:rPr lang="zh-CN" sz="2400">
                <a:solidFill>
                  <a:schemeClr val="dk1"/>
                </a:solidFill>
              </a:rPr>
              <a:t>具体实现过程</a:t>
            </a:r>
            <a:endParaRPr sz="2400">
              <a:solidFill>
                <a:schemeClr val="dk1"/>
              </a:solidFill>
            </a:endParaRPr>
          </a:p>
        </p:txBody>
      </p:sp>
      <p:pic>
        <p:nvPicPr>
          <p:cNvPr id="312" name="Google Shape;312;p2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442050" y="137699"/>
            <a:ext cx="2438400" cy="6126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自定义 36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E8173F"/>
      </a:accent1>
      <a:accent2>
        <a:srgbClr val="E8173F"/>
      </a:accent2>
      <a:accent3>
        <a:srgbClr val="E8173F"/>
      </a:accent3>
      <a:accent4>
        <a:srgbClr val="E8173F"/>
      </a:accent4>
      <a:accent5>
        <a:srgbClr val="E8173F"/>
      </a:accent5>
      <a:accent6>
        <a:srgbClr val="E8173F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2339</Words>
  <Application>Microsoft Office PowerPoint</Application>
  <PresentationFormat>宽屏</PresentationFormat>
  <Paragraphs>666</Paragraphs>
  <Slides>32</Slides>
  <Notes>32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32</vt:i4>
      </vt:variant>
    </vt:vector>
  </HeadingPairs>
  <TitlesOfParts>
    <vt:vector size="37" baseType="lpstr">
      <vt:lpstr>STFangsong</vt:lpstr>
      <vt:lpstr>Microsoft Yahei</vt:lpstr>
      <vt:lpstr>Arial</vt:lpstr>
      <vt:lpstr>Calibri</vt:lpstr>
      <vt:lpstr>Office 主题</vt:lpstr>
      <vt:lpstr>PowerPoint 演示文稿</vt:lpstr>
      <vt:lpstr>目录</vt:lpstr>
      <vt:lpstr>基金基本信息</vt:lpstr>
      <vt:lpstr>基金净值计算</vt:lpstr>
      <vt:lpstr>基金净值计算</vt:lpstr>
      <vt:lpstr>估算误差</vt:lpstr>
      <vt:lpstr>模型比较</vt:lpstr>
      <vt:lpstr>Python套利模型逻辑</vt:lpstr>
      <vt:lpstr>具体实现过程</vt:lpstr>
      <vt:lpstr>具体实现过程</vt:lpstr>
      <vt:lpstr>套利模型2</vt:lpstr>
      <vt:lpstr>具体实现过程</vt:lpstr>
      <vt:lpstr>套利模型：Python方法</vt:lpstr>
      <vt:lpstr>具体实现过程</vt:lpstr>
      <vt:lpstr>具体实现过程</vt:lpstr>
      <vt:lpstr>具体实现过程</vt:lpstr>
      <vt:lpstr>结论</vt:lpstr>
      <vt:lpstr>结论_提升空间</vt:lpstr>
      <vt:lpstr>Excel套利模型逻辑</vt:lpstr>
      <vt:lpstr>参数设置</vt:lpstr>
      <vt:lpstr>T日 折价率 是否交易</vt:lpstr>
      <vt:lpstr>T+3日 卖出或赎回 收益率</vt:lpstr>
      <vt:lpstr>T+3日卖出到账 T+9日赎回到账</vt:lpstr>
      <vt:lpstr>结论</vt:lpstr>
      <vt:lpstr>结论</vt:lpstr>
      <vt:lpstr>基金基本信息</vt:lpstr>
      <vt:lpstr>基金净值计算</vt:lpstr>
      <vt:lpstr>基金净值计算思路</vt:lpstr>
      <vt:lpstr>基金净值计算思路</vt:lpstr>
      <vt:lpstr>基金净值计算思路</vt:lpstr>
      <vt:lpstr>基金净值计算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Menger Gilmour</cp:lastModifiedBy>
  <cp:revision>1</cp:revision>
  <dcterms:modified xsi:type="dcterms:W3CDTF">2024-07-21T13:42:07Z</dcterms:modified>
</cp:coreProperties>
</file>